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18"/>
  </p:notesMasterIdLst>
  <p:sldIdLst>
    <p:sldId id="256" r:id="rId2"/>
    <p:sldId id="279" r:id="rId3"/>
    <p:sldId id="257" r:id="rId4"/>
    <p:sldId id="264" r:id="rId5"/>
    <p:sldId id="270" r:id="rId6"/>
    <p:sldId id="271" r:id="rId7"/>
    <p:sldId id="280" r:id="rId8"/>
    <p:sldId id="258" r:id="rId9"/>
    <p:sldId id="263" r:id="rId10"/>
    <p:sldId id="276" r:id="rId11"/>
    <p:sldId id="281" r:id="rId12"/>
    <p:sldId id="278" r:id="rId13"/>
    <p:sldId id="282" r:id="rId14"/>
    <p:sldId id="269" r:id="rId15"/>
    <p:sldId id="283" r:id="rId16"/>
    <p:sldId id="277"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malaya Jhala" initials="HJ" lastIdx="1" clrIdx="0">
    <p:extLst>
      <p:ext uri="{19B8F6BF-5375-455C-9EA6-DF929625EA0E}">
        <p15:presenceInfo xmlns="" xmlns:p15="http://schemas.microsoft.com/office/powerpoint/2012/main" userId="955259a4fe50da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20C"/>
    <a:srgbClr val="FBCAB7"/>
    <a:srgbClr val="FEC2B8"/>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162" autoAdjust="0"/>
    <p:restoredTop sz="94660"/>
  </p:normalViewPr>
  <p:slideViewPr>
    <p:cSldViewPr>
      <p:cViewPr>
        <p:scale>
          <a:sx n="84" d="100"/>
          <a:sy n="84" d="100"/>
        </p:scale>
        <p:origin x="-858" y="21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23265-931C-43CB-B369-2B4549863B7A}" type="datetimeFigureOut">
              <a:rPr lang="en-US" smtClean="0"/>
              <a:pPr/>
              <a:t>7/26/2018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D8B83-4D75-42A3-8436-218B95FAE65C}" type="slidenum">
              <a:rPr lang="en-US" smtClean="0"/>
              <a:pPr/>
              <a:t>‹#›</a:t>
            </a:fld>
            <a:endParaRPr lang="en-US"/>
          </a:p>
        </p:txBody>
      </p:sp>
    </p:spTree>
    <p:extLst>
      <p:ext uri="{BB962C8B-B14F-4D97-AF65-F5344CB8AC3E}">
        <p14:creationId xmlns:p14="http://schemas.microsoft.com/office/powerpoint/2010/main" val="175716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D8B83-4D75-42A3-8436-218B95FAE65C}" type="slidenum">
              <a:rPr lang="en-US" smtClean="0"/>
              <a:pPr/>
              <a:t>5</a:t>
            </a:fld>
            <a:endParaRPr lang="en-US"/>
          </a:p>
        </p:txBody>
      </p:sp>
    </p:spTree>
    <p:extLst>
      <p:ext uri="{BB962C8B-B14F-4D97-AF65-F5344CB8AC3E}">
        <p14:creationId xmlns:p14="http://schemas.microsoft.com/office/powerpoint/2010/main" val="4156352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en-US" smtClean="0"/>
              <a:t>Click to edit Master title style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white"/>
        <p:txBody>
          <a:bodyPr/>
          <a:lstStyle/>
          <a:p>
            <a:fld id="{1D8BD707-D9CF-40AE-B4C6-C98DA3205C09}" type="datetimeFigureOut">
              <a:rPr lang="en-US" smtClean="0"/>
              <a:pPr/>
              <a:t>7/26/2018</a:t>
            </a:fld>
            <a:endParaRPr lang="en-US"/>
          </a:p>
        </p:txBody>
      </p:sp>
      <p:sp>
        <p:nvSpPr>
          <p:cNvPr id="5" name="Footer Placeholder 4"/>
          <p:cNvSpPr>
            <a:spLocks noGrp="1"/>
          </p:cNvSpPr>
          <p:nvPr>
            <p:ph type="ftr" sz="quarter" idx="11"/>
          </p:nvPr>
        </p:nvSpPr>
        <p:spPr bwMode="white"/>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2" name="Content Placeholder 11"/>
          <p:cNvSpPr>
            <a:spLocks noGrp="1"/>
          </p:cNvSpPr>
          <p:nvPr>
            <p:ph sz="quarter" idx="14"/>
          </p:nvPr>
        </p:nvSpPr>
        <p:spPr>
          <a:xfrm>
            <a:off x="46482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7/26/2018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7/26/2018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1371600" y="1676400"/>
            <a:ext cx="3276600" cy="3505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1D8BD707-D9CF-40AE-B4C6-C98DA3205C09}" type="datetimeFigureOut">
              <a:rPr lang="en-US" smtClean="0"/>
              <a:pPr/>
              <a:t>7/26/2018</a:t>
            </a:fld>
            <a:endParaRPr lang="en-US"/>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US"/>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audio1.wav"/><Relationship Id="rId5" Type="http://schemas.openxmlformats.org/officeDocument/2006/relationships/image" Target="../media/image4.png"/><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media" Target="../media/media12.wav"/><Relationship Id="rId7" Type="http://schemas.openxmlformats.org/officeDocument/2006/relationships/image" Target="../media/image4.png"/><Relationship Id="rId2" Type="http://schemas.openxmlformats.org/officeDocument/2006/relationships/video" Target="../media/media11.wmv"/><Relationship Id="rId1" Type="http://schemas.microsoft.com/office/2007/relationships/media" Target="../media/media11.wmv"/><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audio" Target="../media/media12.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4.png"/><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4.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33600" y="1171106"/>
            <a:ext cx="5029200" cy="923330"/>
          </a:xfrm>
          <a:prstGeom prst="rect">
            <a:avLst/>
          </a:prstGeom>
          <a:noFill/>
        </p:spPr>
        <p:txBody>
          <a:bodyPr wrap="square" lIns="91440" tIns="45720" rIns="91440" bIns="45720">
            <a:spAutoFit/>
          </a:bodyPr>
          <a:lstStyle/>
          <a:p>
            <a:pPr algn="ctr"/>
            <a:r>
              <a:rPr lang="en-US" sz="54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WELCOME</a:t>
            </a:r>
            <a:endPar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Rectangle 10"/>
          <p:cNvSpPr/>
          <p:nvPr/>
        </p:nvSpPr>
        <p:spPr>
          <a:xfrm>
            <a:off x="4151732" y="2590800"/>
            <a:ext cx="764335" cy="1292662"/>
          </a:xfrm>
          <a:prstGeom prst="rect">
            <a:avLst/>
          </a:prstGeom>
          <a:noFill/>
        </p:spPr>
        <p:txBody>
          <a:bodyPr wrap="square" lIns="91440" tIns="45720" rIns="91440" bIns="45720">
            <a:spAutoFit/>
          </a:bodyPr>
          <a:lstStyle/>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a:t>
            </a:r>
          </a:p>
          <a:p>
            <a:pPr algn="ct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Rectangle 2"/>
          <p:cNvSpPr/>
          <p:nvPr/>
        </p:nvSpPr>
        <p:spPr>
          <a:xfrm>
            <a:off x="812168" y="3883462"/>
            <a:ext cx="7443461" cy="1846659"/>
          </a:xfrm>
          <a:prstGeom prst="rect">
            <a:avLst/>
          </a:prstGeom>
          <a:noFill/>
        </p:spPr>
        <p:txBody>
          <a:bodyPr wrap="square" lIns="91440" tIns="45720" rIns="91440" bIns="45720">
            <a:spAutoFit/>
          </a:bodyPr>
          <a:lstStyle/>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GREEN-A-THON</a:t>
            </a:r>
          </a:p>
          <a:p>
            <a:pPr algn="ctr"/>
            <a:r>
              <a:rPr lang="en-US" sz="1200" b="1" u="sng"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MV Boli" pitchFamily="2" charset="0"/>
                <a:cs typeface="MV Boli" pitchFamily="2" charset="0"/>
              </a:rPr>
              <a:t>PRESENTED BY</a:t>
            </a:r>
          </a:p>
          <a:p>
            <a:pPr algn="ctr"/>
            <a:r>
              <a:rPr lang="en-US" sz="12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MV Boli" pitchFamily="2" charset="0"/>
                <a:cs typeface="MV Boli" pitchFamily="2" charset="0"/>
              </a:rPr>
              <a:t>MISS. SAMIKSHA DASHORA</a:t>
            </a:r>
          </a:p>
          <a:p>
            <a:pPr algn="ctr"/>
            <a:r>
              <a:rPr lang="en-US" sz="1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MV Boli" pitchFamily="2" charset="0"/>
                <a:cs typeface="MV Boli" pitchFamily="2" charset="0"/>
              </a:rPr>
              <a:t>MR. DAKSH JAIN</a:t>
            </a:r>
          </a:p>
          <a:p>
            <a:pPr algn="ctr"/>
            <a:r>
              <a:rPr lang="en-US" sz="12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MV Boli" pitchFamily="2" charset="0"/>
                <a:cs typeface="MV Boli" pitchFamily="2" charset="0"/>
              </a:rPr>
              <a:t>MR. VISHNU DESHANTRI</a:t>
            </a:r>
          </a:p>
          <a:p>
            <a:pPr algn="ctr"/>
            <a:r>
              <a:rPr lang="en-US" sz="1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MV Boli" pitchFamily="2" charset="0"/>
                <a:cs typeface="MV Boli" pitchFamily="2" charset="0"/>
              </a:rPr>
              <a:t>MR.</a:t>
            </a:r>
            <a:r>
              <a:rPr lang="en-US" sz="12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MV Boli" pitchFamily="2" charset="0"/>
                <a:cs typeface="MV Boli" pitchFamily="2" charset="0"/>
              </a:rPr>
              <a:t> </a:t>
            </a:r>
            <a:r>
              <a:rPr lang="en-US" sz="1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MV Boli" pitchFamily="2" charset="0"/>
                <a:cs typeface="MV Boli" pitchFamily="2" charset="0"/>
              </a:rPr>
              <a:t>ABHISEKH SETH</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87139247"/>
      </p:ext>
    </p:extLst>
  </p:cSld>
  <p:clrMapOvr>
    <a:masterClrMapping/>
  </p:clrMapOvr>
  <mc:AlternateContent xmlns:mc="http://schemas.openxmlformats.org/markup-compatibility/2006" xmlns:p14="http://schemas.microsoft.com/office/powerpoint/2010/main">
    <mc:Choice Requires="p14">
      <p:transition spd="slow" p14:dur="1600" advTm="5708">
        <p14:prism isInverted="1"/>
        <p:sndAc>
          <p:stSnd>
            <p:snd r:embed="rId4" name="chimes.wav"/>
          </p:stSnd>
        </p:sndAc>
      </p:transition>
    </mc:Choice>
    <mc:Fallback xmlns="">
      <p:transition spd="slow" advTm="5708">
        <p:fade/>
        <p:sndAc>
          <p:stSnd>
            <p:snd r:embed="rId6"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86050" y="1219200"/>
            <a:ext cx="4014363" cy="923330"/>
          </a:xfrm>
          <a:prstGeom prst="rect">
            <a:avLst/>
          </a:prstGeom>
          <a:noFill/>
        </p:spPr>
        <p:txBody>
          <a:bodyPr wrap="squar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WORKING</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sp>
        <p:nvSpPr>
          <p:cNvPr id="4" name="TextBox 3"/>
          <p:cNvSpPr txBox="1"/>
          <p:nvPr/>
        </p:nvSpPr>
        <p:spPr>
          <a:xfrm>
            <a:off x="1500166" y="2428868"/>
            <a:ext cx="184731" cy="369332"/>
          </a:xfrm>
          <a:prstGeom prst="rect">
            <a:avLst/>
          </a:prstGeom>
          <a:noFill/>
        </p:spPr>
        <p:txBody>
          <a:bodyPr wrap="none" rtlCol="0">
            <a:spAutoFit/>
          </a:bodyPr>
          <a:lstStyle/>
          <a:p>
            <a:endParaRPr lang="en-IN" dirty="0"/>
          </a:p>
        </p:txBody>
      </p:sp>
      <p:sp>
        <p:nvSpPr>
          <p:cNvPr id="5" name="Rectangle 4"/>
          <p:cNvSpPr/>
          <p:nvPr/>
        </p:nvSpPr>
        <p:spPr>
          <a:xfrm>
            <a:off x="928662" y="2143116"/>
            <a:ext cx="7286676" cy="3539430"/>
          </a:xfrm>
          <a:prstGeom prst="rect">
            <a:avLst/>
          </a:prstGeom>
        </p:spPr>
        <p:txBody>
          <a:bodyPr wrap="square">
            <a:spAutoFit/>
          </a:bodyPr>
          <a:lstStyle/>
          <a:p>
            <a:r>
              <a:rPr lang="en-IN" sz="1400" dirty="0" smtClean="0">
                <a:effectLst>
                  <a:outerShdw blurRad="38100" dist="38100" dir="2700000" algn="tl">
                    <a:srgbClr val="000000">
                      <a:alpha val="43137"/>
                    </a:srgbClr>
                  </a:outerShdw>
                </a:effectLst>
                <a:latin typeface="MV Boli" pitchFamily="2" charset="0"/>
                <a:cs typeface="MV Boli" pitchFamily="2" charset="0"/>
              </a:rPr>
              <a:t>Hybrids-Electric vehicles (HEVs) combine the advantage of gasoline </a:t>
            </a:r>
            <a:r>
              <a:rPr lang="en-IN" sz="1400" i="1" dirty="0" smtClean="0">
                <a:effectLst>
                  <a:outerShdw blurRad="38100" dist="38100" dir="2700000" algn="tl">
                    <a:srgbClr val="000000">
                      <a:alpha val="43137"/>
                    </a:srgbClr>
                  </a:outerShdw>
                </a:effectLst>
                <a:latin typeface="MV Boli" pitchFamily="2" charset="0"/>
                <a:cs typeface="MV Boli" pitchFamily="2" charset="0"/>
              </a:rPr>
              <a:t>engines</a:t>
            </a:r>
            <a:r>
              <a:rPr lang="en-IN" sz="1400" dirty="0" smtClean="0">
                <a:effectLst>
                  <a:outerShdw blurRad="38100" dist="38100" dir="2700000" algn="tl">
                    <a:srgbClr val="000000">
                      <a:alpha val="43137"/>
                    </a:srgbClr>
                  </a:outerShdw>
                </a:effectLst>
                <a:latin typeface="MV Boli" pitchFamily="2" charset="0"/>
                <a:cs typeface="MV Boli" pitchFamily="2" charset="0"/>
              </a:rPr>
              <a:t> and electric </a:t>
            </a:r>
            <a:r>
              <a:rPr lang="en-IN" sz="1400" i="1" dirty="0" smtClean="0">
                <a:effectLst>
                  <a:outerShdw blurRad="38100" dist="38100" dir="2700000" algn="tl">
                    <a:srgbClr val="000000">
                      <a:alpha val="43137"/>
                    </a:srgbClr>
                  </a:outerShdw>
                </a:effectLst>
                <a:latin typeface="MV Boli" pitchFamily="2" charset="0"/>
                <a:cs typeface="MV Boli" pitchFamily="2" charset="0"/>
              </a:rPr>
              <a:t>motors</a:t>
            </a:r>
            <a:r>
              <a:rPr lang="en-IN" sz="1400" dirty="0" smtClean="0">
                <a:effectLst>
                  <a:outerShdw blurRad="38100" dist="38100" dir="2700000" algn="tl">
                    <a:srgbClr val="000000">
                      <a:alpha val="43137"/>
                    </a:srgbClr>
                  </a:outerShdw>
                </a:effectLst>
                <a:latin typeface="MV Boli" pitchFamily="2" charset="0"/>
                <a:cs typeface="MV Boli" pitchFamily="2" charset="0"/>
              </a:rPr>
              <a:t>. The key areas for efficiency or performance gains are regenerative braking, dual power sources, and less idling.</a:t>
            </a:r>
          </a:p>
          <a:p>
            <a:r>
              <a:rPr lang="en-IN" sz="1400" b="1" u="sng" dirty="0" smtClean="0">
                <a:effectLst>
                  <a:outerShdw blurRad="38100" dist="38100" dir="2700000" algn="tl">
                    <a:srgbClr val="000000">
                      <a:alpha val="43137"/>
                    </a:srgbClr>
                  </a:outerShdw>
                </a:effectLst>
                <a:latin typeface="MV Boli" pitchFamily="2" charset="0"/>
                <a:cs typeface="MV Boli" pitchFamily="2" charset="0"/>
              </a:rPr>
              <a:t>Regenerate Braking- </a:t>
            </a:r>
            <a:r>
              <a:rPr lang="en-IN" sz="1400" dirty="0" smtClean="0">
                <a:effectLst>
                  <a:outerShdw blurRad="38100" dist="38100" dir="2700000" algn="tl">
                    <a:srgbClr val="000000">
                      <a:alpha val="43137"/>
                    </a:srgbClr>
                  </a:outerShdw>
                </a:effectLst>
                <a:latin typeface="MV Boli" pitchFamily="2" charset="0"/>
                <a:cs typeface="MV Boli" pitchFamily="2" charset="0"/>
              </a:rPr>
              <a:t>The </a:t>
            </a:r>
            <a:r>
              <a:rPr lang="en-IN" sz="1400" dirty="0" err="1" smtClean="0">
                <a:effectLst>
                  <a:outerShdw blurRad="38100" dist="38100" dir="2700000" algn="tl">
                    <a:srgbClr val="000000">
                      <a:alpha val="43137"/>
                    </a:srgbClr>
                  </a:outerShdw>
                </a:effectLst>
                <a:latin typeface="MV Boli" pitchFamily="2" charset="0"/>
                <a:cs typeface="MV Boli" pitchFamily="2" charset="0"/>
              </a:rPr>
              <a:t>drivetrain</a:t>
            </a:r>
            <a:r>
              <a:rPr lang="en-IN" sz="1400" dirty="0" smtClean="0">
                <a:effectLst>
                  <a:outerShdw blurRad="38100" dist="38100" dir="2700000" algn="tl">
                    <a:srgbClr val="000000">
                      <a:alpha val="43137"/>
                    </a:srgbClr>
                  </a:outerShdw>
                </a:effectLst>
                <a:latin typeface="MV Boli" pitchFamily="2" charset="0"/>
                <a:cs typeface="MV Boli" pitchFamily="2" charset="0"/>
              </a:rPr>
              <a:t> can be used to convert kinetic energy (from the moving car) into stored electrical energy (batteries). The same electric motor that powers the </a:t>
            </a:r>
            <a:r>
              <a:rPr lang="en-IN" sz="1400" dirty="0" err="1" smtClean="0">
                <a:effectLst>
                  <a:outerShdw blurRad="38100" dist="38100" dir="2700000" algn="tl">
                    <a:srgbClr val="000000">
                      <a:alpha val="43137"/>
                    </a:srgbClr>
                  </a:outerShdw>
                </a:effectLst>
                <a:latin typeface="MV Boli" pitchFamily="2" charset="0"/>
                <a:cs typeface="MV Boli" pitchFamily="2" charset="0"/>
              </a:rPr>
              <a:t>drivetrain</a:t>
            </a:r>
            <a:r>
              <a:rPr lang="en-IN" sz="1400" dirty="0" smtClean="0">
                <a:effectLst>
                  <a:outerShdw blurRad="38100" dist="38100" dir="2700000" algn="tl">
                    <a:srgbClr val="000000">
                      <a:alpha val="43137"/>
                    </a:srgbClr>
                  </a:outerShdw>
                </a:effectLst>
                <a:latin typeface="MV Boli" pitchFamily="2" charset="0"/>
                <a:cs typeface="MV Boli" pitchFamily="2" charset="0"/>
              </a:rPr>
              <a:t> is used to resist the motion of the </a:t>
            </a:r>
            <a:r>
              <a:rPr lang="en-IN" sz="1400" dirty="0" err="1" smtClean="0">
                <a:effectLst>
                  <a:outerShdw blurRad="38100" dist="38100" dir="2700000" algn="tl">
                    <a:srgbClr val="000000">
                      <a:alpha val="43137"/>
                    </a:srgbClr>
                  </a:outerShdw>
                </a:effectLst>
                <a:latin typeface="MV Boli" pitchFamily="2" charset="0"/>
                <a:cs typeface="MV Boli" pitchFamily="2" charset="0"/>
              </a:rPr>
              <a:t>drivetrain</a:t>
            </a:r>
            <a:r>
              <a:rPr lang="en-IN" sz="1400" dirty="0" smtClean="0">
                <a:effectLst>
                  <a:outerShdw blurRad="38100" dist="38100" dir="2700000" algn="tl">
                    <a:srgbClr val="000000">
                      <a:alpha val="43137"/>
                    </a:srgbClr>
                  </a:outerShdw>
                </a:effectLst>
                <a:latin typeface="MV Boli" pitchFamily="2" charset="0"/>
                <a:cs typeface="MV Boli" pitchFamily="2" charset="0"/>
              </a:rPr>
              <a:t>. This applied resistance from the electric motor causes the wheel to slow down and simultaneously recharge the batteries.</a:t>
            </a:r>
          </a:p>
          <a:p>
            <a:r>
              <a:rPr lang="en-IN" sz="1400" b="1" u="sng" dirty="0" smtClean="0">
                <a:effectLst>
                  <a:outerShdw blurRad="38100" dist="38100" dir="2700000" algn="tl">
                    <a:srgbClr val="000000">
                      <a:alpha val="43137"/>
                    </a:srgbClr>
                  </a:outerShdw>
                </a:effectLst>
                <a:latin typeface="MV Boli" pitchFamily="2" charset="0"/>
                <a:cs typeface="MV Boli" pitchFamily="2" charset="0"/>
              </a:rPr>
              <a:t>Dual Power.</a:t>
            </a:r>
            <a:r>
              <a:rPr lang="en-IN" sz="1400" dirty="0" smtClean="0">
                <a:effectLst>
                  <a:outerShdw blurRad="38100" dist="38100" dir="2700000" algn="tl">
                    <a:srgbClr val="000000">
                      <a:alpha val="43137"/>
                    </a:srgbClr>
                  </a:outerShdw>
                </a:effectLst>
                <a:latin typeface="MV Boli" pitchFamily="2" charset="0"/>
                <a:cs typeface="MV Boli" pitchFamily="2" charset="0"/>
              </a:rPr>
              <a:t> Power can come from either the engine, motor or both depending on driving circumstances. Additional power to assist the engine in accelerating or climbing might be provided by the electric motor. Or more commonly, a smaller electric motor provides all of the power for low-speed driving conditions and is augmented by the engine at higher </a:t>
            </a:r>
            <a:r>
              <a:rPr lang="en-IN" sz="1400" dirty="0" err="1" smtClean="0">
                <a:effectLst>
                  <a:outerShdw blurRad="38100" dist="38100" dir="2700000" algn="tl">
                    <a:srgbClr val="000000">
                      <a:alpha val="43137"/>
                    </a:srgbClr>
                  </a:outerShdw>
                </a:effectLst>
                <a:latin typeface="MV Boli" pitchFamily="2" charset="0"/>
                <a:cs typeface="MV Boli" pitchFamily="2" charset="0"/>
              </a:rPr>
              <a:t>speeds.</a:t>
            </a:r>
            <a:r>
              <a:rPr lang="en-IN" sz="1400" b="1" dirty="0" err="1" smtClean="0">
                <a:effectLst>
                  <a:outerShdw blurRad="38100" dist="38100" dir="2700000" algn="tl">
                    <a:srgbClr val="000000">
                      <a:alpha val="43137"/>
                    </a:srgbClr>
                  </a:outerShdw>
                </a:effectLst>
                <a:latin typeface="MV Boli" pitchFamily="2" charset="0"/>
                <a:cs typeface="MV Boli" pitchFamily="2" charset="0"/>
              </a:rPr>
              <a:t>Automatic</a:t>
            </a:r>
            <a:r>
              <a:rPr lang="en-IN" sz="1400" b="1" dirty="0" smtClean="0">
                <a:effectLst>
                  <a:outerShdw blurRad="38100" dist="38100" dir="2700000" algn="tl">
                    <a:srgbClr val="000000">
                      <a:alpha val="43137"/>
                    </a:srgbClr>
                  </a:outerShdw>
                </a:effectLst>
                <a:latin typeface="MV Boli" pitchFamily="2" charset="0"/>
                <a:cs typeface="MV Boli" pitchFamily="2" charset="0"/>
              </a:rPr>
              <a:t> Start/Shutoff.</a:t>
            </a:r>
            <a:r>
              <a:rPr lang="en-IN" sz="1400" dirty="0" smtClean="0">
                <a:effectLst>
                  <a:outerShdw blurRad="38100" dist="38100" dir="2700000" algn="tl">
                    <a:srgbClr val="000000">
                      <a:alpha val="43137"/>
                    </a:srgbClr>
                  </a:outerShdw>
                </a:effectLst>
                <a:latin typeface="MV Boli" pitchFamily="2" charset="0"/>
                <a:cs typeface="MV Boli" pitchFamily="2" charset="0"/>
              </a:rPr>
              <a:t> It automatically shuts off the engine when the vehicle comes to a stop and restarts it when the accelerator is pressed down. This automation is much simpler with an electric motor. Also see dual power above.</a:t>
            </a:r>
            <a:endParaRPr lang="en-IN" sz="1400" dirty="0">
              <a:effectLst>
                <a:outerShdw blurRad="38100" dist="38100" dir="2700000" algn="tl">
                  <a:srgbClr val="000000">
                    <a:alpha val="43137"/>
                  </a:srgbClr>
                </a:outerShdw>
              </a:effectLst>
              <a:latin typeface="MV Boli" pitchFamily="2" charset="0"/>
              <a:cs typeface="MV Boli" pitchFamily="2"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41340352"/>
      </p:ext>
    </p:extLst>
  </p:cSld>
  <p:clrMapOvr>
    <a:masterClrMapping/>
  </p:clrMapOvr>
  <mc:AlternateContent xmlns:mc="http://schemas.openxmlformats.org/markup-compatibility/2006" xmlns:p14="http://schemas.microsoft.com/office/powerpoint/2010/main">
    <mc:Choice Requires="p14">
      <p:transition spd="slow" advTm="12155">
        <p14:doors dir="vert"/>
      </p:transition>
    </mc:Choice>
    <mc:Fallback xmlns="">
      <p:transition spd="slow" advTm="121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00.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187624" y="1268760"/>
            <a:ext cx="6768752" cy="4145632"/>
          </a:xfrm>
        </p:spPr>
      </p:pic>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371370700"/>
      </p:ext>
    </p:extLst>
  </p:cSld>
  <p:clrMapOvr>
    <a:masterClrMapping/>
  </p:clrMapOvr>
  <mc:AlternateContent xmlns:mc="http://schemas.openxmlformats.org/markup-compatibility/2006" xmlns:p14="http://schemas.microsoft.com/office/powerpoint/2010/main">
    <mc:Choice Requires="p14">
      <p:transition spd="slow" advTm="28843">
        <p14:doors dir="vert"/>
      </p:transition>
    </mc:Choice>
    <mc:Fallback xmlns="">
      <p:transition spd="slow" advTm="288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4358" objId="3"/>
        <p14:stopEvt time="28843"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1538" y="1142984"/>
            <a:ext cx="6786610" cy="954107"/>
          </a:xfrm>
          <a:prstGeom prst="rect">
            <a:avLst/>
          </a:prstGeom>
          <a:noFill/>
        </p:spPr>
        <p:txBody>
          <a:bodyPr wrap="square" lIns="91440" tIns="45720" rIns="91440" bIns="45720">
            <a:spAutoFit/>
          </a:bodyPr>
          <a:lstStyle/>
          <a:p>
            <a:pPr algn="ctr"/>
            <a:r>
              <a:rPr lang="en-IN" sz="2800" b="1" dirty="0" smtClean="0">
                <a:latin typeface="MV Boli" pitchFamily="2" charset="0"/>
                <a:cs typeface="MV Boli" pitchFamily="2" charset="0"/>
              </a:rPr>
              <a:t>ENVIRONMENTAL IMPACT OF HYBRID CAR BATTERY</a:t>
            </a:r>
            <a:endPar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V Boli" pitchFamily="2" charset="0"/>
              <a:cs typeface="MV Boli" pitchFamily="2" charset="0"/>
            </a:endParaRPr>
          </a:p>
        </p:txBody>
      </p:sp>
      <p:sp>
        <p:nvSpPr>
          <p:cNvPr id="6" name="Content Placeholder 5"/>
          <p:cNvSpPr>
            <a:spLocks noGrp="1"/>
          </p:cNvSpPr>
          <p:nvPr>
            <p:ph idx="1"/>
          </p:nvPr>
        </p:nvSpPr>
        <p:spPr/>
        <p:txBody>
          <a:bodyPr>
            <a:normAutofit/>
          </a:bodyPr>
          <a:lstStyle/>
          <a:p>
            <a:pPr indent="0" algn="ctr">
              <a:buNone/>
            </a:pPr>
            <a:r>
              <a:rPr lang="en-IN" sz="2000" dirty="0" smtClean="0">
                <a:effectLst>
                  <a:outerShdw blurRad="38100" dist="38100" dir="2700000" algn="tl">
                    <a:srgbClr val="000000">
                      <a:alpha val="43137"/>
                    </a:srgbClr>
                  </a:outerShdw>
                </a:effectLst>
                <a:latin typeface="MV Boli" pitchFamily="2" charset="0"/>
                <a:cs typeface="MV Boli" pitchFamily="2" charset="0"/>
              </a:rPr>
              <a:t>Though hybrid cars consume less fuel than conventional cars, there is still an issue regarding the environmental damage of the hybrid car battery. </a:t>
            </a:r>
          </a:p>
        </p:txBody>
      </p:sp>
      <p:pic>
        <p:nvPicPr>
          <p:cNvPr id="1026" name="Picture 2" descr="C:\Users\Dell\Downloads\9.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960" y="3861048"/>
            <a:ext cx="1874527" cy="19684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ell\Downloads\10.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1130" y="3840915"/>
            <a:ext cx="1968425" cy="196842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572398016"/>
      </p:ext>
    </p:extLst>
  </p:cSld>
  <p:clrMapOvr>
    <a:masterClrMapping/>
  </p:clrMapOvr>
  <mc:AlternateContent xmlns:mc="http://schemas.openxmlformats.org/markup-compatibility/2006" xmlns:p14="http://schemas.microsoft.com/office/powerpoint/2010/main">
    <mc:Choice Requires="p14">
      <p:transition spd="slow" advTm="7897">
        <p14:doors dir="vert"/>
      </p:transition>
    </mc:Choice>
    <mc:Fallback xmlns="">
      <p:transition spd="slow" advTm="78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eparation 3"/>
          <p:cNvSpPr/>
          <p:nvPr/>
        </p:nvSpPr>
        <p:spPr>
          <a:xfrm>
            <a:off x="3300718" y="2427258"/>
            <a:ext cx="2448272" cy="1433790"/>
          </a:xfrm>
          <a:prstGeom prst="flowChartPreparation">
            <a:avLst/>
          </a:prstGeom>
          <a:solidFill>
            <a:srgbClr val="FF33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smtClean="0">
                <a:effectLst>
                  <a:outerShdw blurRad="38100" dist="38100" dir="2700000" algn="tl">
                    <a:srgbClr val="000000">
                      <a:alpha val="43137"/>
                    </a:srgbClr>
                  </a:outerShdw>
                </a:effectLst>
                <a:latin typeface="Elwood Italic" pitchFamily="2" charset="0"/>
                <a:cs typeface="Microsoft Tai Le" pitchFamily="34" charset="0"/>
              </a:rPr>
              <a:t>HYBRID CAR BATTERY</a:t>
            </a:r>
            <a:endParaRPr lang="en-IN" dirty="0">
              <a:effectLst>
                <a:outerShdw blurRad="38100" dist="38100" dir="2700000" algn="tl">
                  <a:srgbClr val="000000">
                    <a:alpha val="43137"/>
                  </a:srgbClr>
                </a:outerShdw>
              </a:effectLst>
              <a:latin typeface="Elwood Italic" pitchFamily="2" charset="0"/>
              <a:cs typeface="Microsoft Tai Le" pitchFamily="34" charset="0"/>
            </a:endParaRPr>
          </a:p>
        </p:txBody>
      </p:sp>
      <p:sp>
        <p:nvSpPr>
          <p:cNvPr id="5" name="Teardrop 4"/>
          <p:cNvSpPr/>
          <p:nvPr/>
        </p:nvSpPr>
        <p:spPr>
          <a:xfrm>
            <a:off x="1619672" y="3933056"/>
            <a:ext cx="1944216" cy="1296144"/>
          </a:xfrm>
          <a:prstGeom prst="teardrop">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effectLst>
                  <a:outerShdw blurRad="38100" dist="38100" dir="2700000" algn="tl">
                    <a:srgbClr val="000000">
                      <a:alpha val="43137"/>
                    </a:srgbClr>
                  </a:outerShdw>
                </a:effectLst>
                <a:latin typeface="Elwood Italic" pitchFamily="2" charset="0"/>
                <a:cs typeface="MV Boli" pitchFamily="2" charset="0"/>
              </a:rPr>
              <a:t>nickel metal hydride</a:t>
            </a:r>
            <a:endParaRPr lang="en-IN" dirty="0">
              <a:latin typeface="Elwood Italic" pitchFamily="2" charset="0"/>
            </a:endParaRPr>
          </a:p>
        </p:txBody>
      </p:sp>
      <p:sp>
        <p:nvSpPr>
          <p:cNvPr id="6" name="Content Placeholder 5"/>
          <p:cNvSpPr>
            <a:spLocks noGrp="1"/>
          </p:cNvSpPr>
          <p:nvPr>
            <p:ph idx="1"/>
          </p:nvPr>
        </p:nvSpPr>
        <p:spPr>
          <a:xfrm flipH="1">
            <a:off x="5508104" y="3933056"/>
            <a:ext cx="2016224" cy="1296144"/>
          </a:xfrm>
          <a:prstGeom prst="teardrop">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IN" dirty="0">
                <a:effectLst>
                  <a:outerShdw blurRad="38100" dist="38100" dir="2700000" algn="tl">
                    <a:srgbClr val="000000">
                      <a:alpha val="43137"/>
                    </a:srgbClr>
                  </a:outerShdw>
                </a:effectLst>
                <a:latin typeface="Elwood Italic" pitchFamily="2" charset="0"/>
                <a:cs typeface="MV Boli" pitchFamily="2" charset="0"/>
              </a:rPr>
              <a:t>lithium ion</a:t>
            </a:r>
            <a:endParaRPr lang="en-IN" dirty="0">
              <a:latin typeface="Elwood Italic" pitchFamily="2"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12137884"/>
      </p:ext>
    </p:extLst>
  </p:cSld>
  <p:clrMapOvr>
    <a:masterClrMapping/>
  </p:clrMapOvr>
  <mc:AlternateContent xmlns:mc="http://schemas.openxmlformats.org/markup-compatibility/2006" xmlns:p14="http://schemas.microsoft.com/office/powerpoint/2010/main">
    <mc:Choice Requires="p14">
      <p:transition spd="slow" advTm="8312">
        <p14:doors dir="vert"/>
      </p:transition>
    </mc:Choice>
    <mc:Fallback xmlns="">
      <p:transition spd="slow" advTm="8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76800" y="2971799"/>
            <a:ext cx="3516045" cy="646331"/>
          </a:xfrm>
          <a:prstGeom prst="rect">
            <a:avLst/>
          </a:prstGeom>
          <a:noFill/>
        </p:spPr>
        <p:txBody>
          <a:bodyPr wrap="square" rtlCol="0">
            <a:spAutoFit/>
          </a:bodyPr>
          <a:lstStyle/>
          <a:p>
            <a:endParaRPr lang="en-US" dirty="0" smtClean="0"/>
          </a:p>
          <a:p>
            <a:r>
              <a:rPr lang="en-US" dirty="0" smtClean="0"/>
              <a:t>.</a:t>
            </a:r>
            <a:endParaRPr lang="en-US" dirty="0"/>
          </a:p>
        </p:txBody>
      </p:sp>
      <p:sp>
        <p:nvSpPr>
          <p:cNvPr id="12" name="TextBox 11"/>
          <p:cNvSpPr txBox="1"/>
          <p:nvPr/>
        </p:nvSpPr>
        <p:spPr>
          <a:xfrm>
            <a:off x="4501743" y="3710463"/>
            <a:ext cx="3669429" cy="369332"/>
          </a:xfrm>
          <a:prstGeom prst="rect">
            <a:avLst/>
          </a:prstGeom>
          <a:noFill/>
        </p:spPr>
        <p:txBody>
          <a:bodyPr wrap="square" rtlCol="0">
            <a:spAutoFit/>
          </a:bodyPr>
          <a:lstStyle/>
          <a:p>
            <a:r>
              <a:rPr lang="en-US" dirty="0" smtClean="0"/>
              <a:t>.</a:t>
            </a:r>
          </a:p>
        </p:txBody>
      </p:sp>
      <p:sp>
        <p:nvSpPr>
          <p:cNvPr id="6" name="Rectangle 5"/>
          <p:cNvSpPr/>
          <p:nvPr/>
        </p:nvSpPr>
        <p:spPr>
          <a:xfrm>
            <a:off x="951926" y="980728"/>
            <a:ext cx="7099634" cy="5039200"/>
          </a:xfrm>
          <a:prstGeom prst="rect">
            <a:avLst/>
          </a:prstGeom>
        </p:spPr>
        <p:txBody>
          <a:bodyPr wrap="square" lIns="86400">
            <a:spAutoFit/>
          </a:bodyPr>
          <a:lstStyle/>
          <a:p>
            <a:pPr algn="just">
              <a:lnSpc>
                <a:spcPct val="150000"/>
              </a:lnSpc>
            </a:pPr>
            <a:r>
              <a:rPr lang="en-IN" dirty="0" smtClean="0">
                <a:effectLst>
                  <a:outerShdw blurRad="38100" dist="38100" dir="2700000" algn="tl">
                    <a:srgbClr val="000000">
                      <a:alpha val="43137"/>
                    </a:srgbClr>
                  </a:outerShdw>
                </a:effectLst>
                <a:latin typeface="MV Boli" pitchFamily="2" charset="0"/>
                <a:cs typeface="MV Boli" pitchFamily="2" charset="0"/>
              </a:rPr>
              <a:t>The toxicity levels and environmental impact of nickel metal hydride batteries—the type currently used in hybrids—are much lower than batteries like lead acid or nickel cadmium according to one source. Another source claims nickel metal hydride batteries are much more toxic than lead batteries, also that recycling them and disposing of them safely is difficult. In general various soluble and insoluble nickel compounds, such as nickel chloride and nickel oxide, have known carcinogenic effects in chick embryos and rats. The main nickel compound in </a:t>
            </a:r>
            <a:r>
              <a:rPr lang="en-IN" dirty="0" err="1" smtClean="0">
                <a:effectLst>
                  <a:outerShdw blurRad="38100" dist="38100" dir="2700000" algn="tl">
                    <a:srgbClr val="000000">
                      <a:alpha val="43137"/>
                    </a:srgbClr>
                  </a:outerShdw>
                </a:effectLst>
                <a:latin typeface="MV Boli" pitchFamily="2" charset="0"/>
                <a:cs typeface="MV Boli" pitchFamily="2" charset="0"/>
              </a:rPr>
              <a:t>NiMH</a:t>
            </a:r>
            <a:r>
              <a:rPr lang="en-IN" dirty="0" smtClean="0">
                <a:effectLst>
                  <a:outerShdw blurRad="38100" dist="38100" dir="2700000" algn="tl">
                    <a:srgbClr val="000000">
                      <a:alpha val="43137"/>
                    </a:srgbClr>
                  </a:outerShdw>
                </a:effectLst>
                <a:latin typeface="MV Boli" pitchFamily="2" charset="0"/>
                <a:cs typeface="MV Boli" pitchFamily="2" charset="0"/>
              </a:rPr>
              <a:t> batteries is nickel </a:t>
            </a:r>
            <a:r>
              <a:rPr lang="en-IN" dirty="0" err="1" smtClean="0">
                <a:effectLst>
                  <a:outerShdw blurRad="38100" dist="38100" dir="2700000" algn="tl">
                    <a:srgbClr val="000000">
                      <a:alpha val="43137"/>
                    </a:srgbClr>
                  </a:outerShdw>
                </a:effectLst>
                <a:latin typeface="MV Boli" pitchFamily="2" charset="0"/>
                <a:cs typeface="MV Boli" pitchFamily="2" charset="0"/>
              </a:rPr>
              <a:t>oxyhydroxide</a:t>
            </a:r>
            <a:r>
              <a:rPr lang="en-IN" dirty="0" smtClean="0">
                <a:effectLst>
                  <a:outerShdw blurRad="38100" dist="38100" dir="2700000" algn="tl">
                    <a:srgbClr val="000000">
                      <a:alpha val="43137"/>
                    </a:srgbClr>
                  </a:outerShdw>
                </a:effectLst>
                <a:latin typeface="MV Boli" pitchFamily="2" charset="0"/>
                <a:cs typeface="MV Boli" pitchFamily="2" charset="0"/>
              </a:rPr>
              <a:t> (</a:t>
            </a:r>
            <a:r>
              <a:rPr lang="en-IN" dirty="0" err="1" smtClean="0">
                <a:effectLst>
                  <a:outerShdw blurRad="38100" dist="38100" dir="2700000" algn="tl">
                    <a:srgbClr val="000000">
                      <a:alpha val="43137"/>
                    </a:srgbClr>
                  </a:outerShdw>
                </a:effectLst>
                <a:latin typeface="MV Boli" pitchFamily="2" charset="0"/>
                <a:cs typeface="MV Boli" pitchFamily="2" charset="0"/>
              </a:rPr>
              <a:t>NiOOH</a:t>
            </a:r>
            <a:r>
              <a:rPr lang="en-IN" dirty="0" smtClean="0">
                <a:effectLst>
                  <a:outerShdw blurRad="38100" dist="38100" dir="2700000" algn="tl">
                    <a:srgbClr val="000000">
                      <a:alpha val="43137"/>
                    </a:srgbClr>
                  </a:outerShdw>
                </a:effectLst>
                <a:latin typeface="MV Boli" pitchFamily="2" charset="0"/>
                <a:cs typeface="MV Boli" pitchFamily="2" charset="0"/>
              </a:rPr>
              <a:t>), which is used as the positive electrode.</a:t>
            </a:r>
          </a:p>
          <a:p>
            <a:pPr>
              <a:lnSpc>
                <a:spcPct val="150000"/>
              </a:lnSpc>
            </a:pPr>
            <a:endParaRPr lang="en-IN"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24938661"/>
      </p:ext>
    </p:extLst>
  </p:cSld>
  <p:clrMapOvr>
    <a:masterClrMapping/>
  </p:clrMapOvr>
  <mc:AlternateContent xmlns:mc="http://schemas.openxmlformats.org/markup-compatibility/2006" xmlns:p14="http://schemas.microsoft.com/office/powerpoint/2010/main">
    <mc:Choice Requires="p14">
      <p:transition spd="slow" advTm="7991">
        <p14:doors dir="vert"/>
      </p:transition>
    </mc:Choice>
    <mc:Fallback xmlns="">
      <p:transition spd="slow" advTm="79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052736"/>
            <a:ext cx="6440760" cy="1080120"/>
          </a:xfrm>
        </p:spPr>
        <p:txBody>
          <a:bodyPr>
            <a:normAutofit/>
          </a:bodyPr>
          <a:lstStyle/>
          <a:p>
            <a:r>
              <a:rPr lang="en-IN" sz="3200" b="1" dirty="0" smtClean="0">
                <a:effectLst>
                  <a:outerShdw blurRad="38100" dist="38100" dir="2700000" algn="tl">
                    <a:srgbClr val="000000">
                      <a:alpha val="43137"/>
                    </a:srgbClr>
                  </a:outerShdw>
                </a:effectLst>
                <a:latin typeface="MV Boli" pitchFamily="2" charset="0"/>
                <a:cs typeface="MV Boli" pitchFamily="2" charset="0"/>
              </a:rPr>
              <a:t>HYBRID CAR BATTERY COMPARISION</a:t>
            </a:r>
            <a:endParaRPr lang="en-IN" sz="3200" b="1" dirty="0">
              <a:effectLst>
                <a:outerShdw blurRad="38100" dist="38100" dir="2700000" algn="tl">
                  <a:srgbClr val="000000">
                    <a:alpha val="43137"/>
                  </a:srgbClr>
                </a:outerShdw>
              </a:effectLst>
              <a:latin typeface="MV Boli" pitchFamily="2" charset="0"/>
              <a:cs typeface="MV Boli" pitchFamily="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30140208"/>
              </p:ext>
            </p:extLst>
          </p:nvPr>
        </p:nvGraphicFramePr>
        <p:xfrm>
          <a:off x="1403648" y="2348880"/>
          <a:ext cx="6400800" cy="3267576"/>
        </p:xfrm>
        <a:graphic>
          <a:graphicData uri="http://schemas.openxmlformats.org/drawingml/2006/table">
            <a:tbl>
              <a:tblPr firstRow="1" bandRow="1">
                <a:tableStyleId>{5C22544A-7EE6-4342-B048-85BDC9FD1C3A}</a:tableStyleId>
              </a:tblPr>
              <a:tblGrid>
                <a:gridCol w="3200400"/>
                <a:gridCol w="3200400"/>
              </a:tblGrid>
              <a:tr h="504056">
                <a:tc>
                  <a:txBody>
                    <a:bodyPr/>
                    <a:lstStyle/>
                    <a:p>
                      <a:pPr algn="ctr"/>
                      <a:r>
                        <a:rPr lang="en-IN" sz="1800" dirty="0" smtClean="0">
                          <a:effectLst>
                            <a:outerShdw blurRad="38100" dist="38100" dir="2700000" algn="tl">
                              <a:srgbClr val="000000">
                                <a:alpha val="43137"/>
                              </a:srgbClr>
                            </a:outerShdw>
                          </a:effectLst>
                          <a:latin typeface="MV Boli" pitchFamily="2" charset="0"/>
                          <a:cs typeface="MV Boli" pitchFamily="2" charset="0"/>
                        </a:rPr>
                        <a:t>NiMH</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solidFill>
                      <a:srgbClr val="FFC000"/>
                    </a:solidFill>
                  </a:tcPr>
                </a:tc>
                <a:tc>
                  <a:txBody>
                    <a:bodyPr/>
                    <a:lstStyle/>
                    <a:p>
                      <a:pPr algn="ctr"/>
                      <a:r>
                        <a:rPr lang="en-IN" sz="1800" dirty="0" smtClean="0">
                          <a:effectLst>
                            <a:outerShdw blurRad="38100" dist="38100" dir="2700000" algn="tl">
                              <a:srgbClr val="000000">
                                <a:alpha val="43137"/>
                              </a:srgbClr>
                            </a:outerShdw>
                          </a:effectLst>
                          <a:latin typeface="MV Boli" pitchFamily="2" charset="0"/>
                          <a:cs typeface="MV Boli" pitchFamily="2" charset="0"/>
                        </a:rPr>
                        <a:t>Li - Ion</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solidFill>
                      <a:srgbClr val="002060"/>
                    </a:solidFill>
                  </a:tcPr>
                </a:tc>
              </a:tr>
              <a:tr h="370840">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Heavy</a:t>
                      </a:r>
                      <a:r>
                        <a:rPr lang="en-IN" sz="1800" baseline="0" dirty="0" smtClean="0">
                          <a:effectLst>
                            <a:outerShdw blurRad="38100" dist="38100" dir="2700000" algn="tl">
                              <a:srgbClr val="000000">
                                <a:alpha val="43137"/>
                              </a:srgbClr>
                            </a:outerShdw>
                          </a:effectLst>
                          <a:latin typeface="MV Boli" pitchFamily="2" charset="0"/>
                          <a:cs typeface="MV Boli" pitchFamily="2" charset="0"/>
                        </a:rPr>
                        <a:t> weight.</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Light weight.</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r>
              <a:tr h="370840">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Relative resistance</a:t>
                      </a:r>
                      <a:r>
                        <a:rPr lang="en-IN" sz="1800" baseline="0" dirty="0" smtClean="0">
                          <a:effectLst>
                            <a:outerShdw blurRad="38100" dist="38100" dir="2700000" algn="tl">
                              <a:srgbClr val="000000">
                                <a:alpha val="43137"/>
                              </a:srgbClr>
                            </a:outerShdw>
                          </a:effectLst>
                          <a:latin typeface="MV Boli" pitchFamily="2" charset="0"/>
                          <a:cs typeface="MV Boli" pitchFamily="2" charset="0"/>
                        </a:rPr>
                        <a:t> to heat.</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Sensitive to heat.</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r>
              <a:tr h="370840">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Rechargeable.</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Non rechargeable.</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r>
              <a:tr h="370840">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Low energy density.</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High energy density.</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r>
              <a:tr h="370840">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Required maintenance.</a:t>
                      </a:r>
                      <a:r>
                        <a:rPr lang="en-IN" sz="1800" baseline="0" dirty="0" smtClean="0">
                          <a:effectLst>
                            <a:outerShdw blurRad="38100" dist="38100" dir="2700000" algn="tl">
                              <a:srgbClr val="000000">
                                <a:alpha val="43137"/>
                              </a:srgbClr>
                            </a:outerShdw>
                          </a:effectLst>
                          <a:latin typeface="MV Boli" pitchFamily="2" charset="0"/>
                          <a:cs typeface="MV Boli" pitchFamily="2" charset="0"/>
                        </a:rPr>
                        <a:t> </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Do not required maintenance.</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r>
              <a:tr h="370840">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Mature technology.</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c>
                  <a:txBody>
                    <a:bodyPr/>
                    <a:lstStyle/>
                    <a:p>
                      <a:r>
                        <a:rPr lang="en-IN" sz="1800" dirty="0" smtClean="0">
                          <a:effectLst>
                            <a:outerShdw blurRad="38100" dist="38100" dir="2700000" algn="tl">
                              <a:srgbClr val="000000">
                                <a:alpha val="43137"/>
                              </a:srgbClr>
                            </a:outerShdw>
                          </a:effectLst>
                          <a:latin typeface="MV Boli" pitchFamily="2" charset="0"/>
                          <a:cs typeface="MV Boli" pitchFamily="2" charset="0"/>
                        </a:rPr>
                        <a:t>Not fully mature technology.</a:t>
                      </a:r>
                      <a:endParaRPr lang="en-IN" sz="1800" dirty="0">
                        <a:effectLst>
                          <a:outerShdw blurRad="38100" dist="38100" dir="2700000" algn="tl">
                            <a:srgbClr val="000000">
                              <a:alpha val="43137"/>
                            </a:srgbClr>
                          </a:outerShdw>
                        </a:effectLst>
                        <a:latin typeface="MV Boli" pitchFamily="2" charset="0"/>
                        <a:cs typeface="MV Boli" pitchFamily="2" charset="0"/>
                      </a:endParaRPr>
                    </a:p>
                  </a:txBody>
                  <a:tcPr/>
                </a:tc>
              </a:tr>
            </a:tbl>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130222988"/>
      </p:ext>
    </p:extLst>
  </p:cSld>
  <p:clrMapOvr>
    <a:masterClrMapping/>
  </p:clrMapOvr>
  <mc:AlternateContent xmlns:mc="http://schemas.openxmlformats.org/markup-compatibility/2006" xmlns:p14="http://schemas.microsoft.com/office/powerpoint/2010/main">
    <mc:Choice Requires="p14">
      <p:transition spd="slow" advTm="15578">
        <p14:doors dir="vert"/>
      </p:transition>
    </mc:Choice>
    <mc:Fallback xmlns="">
      <p:transition spd="slow" advTm="155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33600" y="2971800"/>
            <a:ext cx="4800599" cy="1015663"/>
          </a:xfrm>
          <a:prstGeom prst="rect">
            <a:avLst/>
          </a:prstGeom>
          <a:noFill/>
        </p:spPr>
        <p:txBody>
          <a:bodyPr wrap="square" lIns="91440" tIns="45720" rIns="91440" bIns="45720">
            <a:spAutoFit/>
          </a:bodyPr>
          <a:lstStyle/>
          <a:p>
            <a:pPr algn="ctr"/>
            <a:r>
              <a:rPr lang="en-US" sz="6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THANK</a:t>
            </a: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 </a:t>
            </a:r>
            <a:r>
              <a:rPr lang="en-US" sz="6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YOU</a:t>
            </a:r>
            <a:endPar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909182384"/>
      </p:ext>
    </p:extLst>
  </p:cSld>
  <p:clrMapOvr>
    <a:masterClrMapping/>
  </p:clrMapOvr>
  <mc:AlternateContent xmlns:mc="http://schemas.openxmlformats.org/markup-compatibility/2006" xmlns:p14="http://schemas.microsoft.com/office/powerpoint/2010/main">
    <mc:Choice Requires="p14">
      <p:transition spd="slow" p14:dur="4400" advTm="15059">
        <p14:honeycomb/>
      </p:transition>
    </mc:Choice>
    <mc:Fallback xmlns="">
      <p:transition spd="slow" advTm="15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1" dirty="0" smtClean="0">
                <a:effectLst>
                  <a:outerShdw blurRad="38100" dist="38100" dir="2700000" algn="tl">
                    <a:srgbClr val="000000">
                      <a:alpha val="43137"/>
                    </a:srgbClr>
                  </a:outerShdw>
                </a:effectLst>
                <a:latin typeface="MV Boli" pitchFamily="2" charset="0"/>
                <a:cs typeface="MV Boli" pitchFamily="2" charset="0"/>
              </a:rPr>
              <a:t>AIR POLLUTION</a:t>
            </a:r>
            <a:endParaRPr lang="en-IN" sz="4400" b="1" dirty="0">
              <a:effectLst>
                <a:outerShdw blurRad="38100" dist="38100" dir="2700000" algn="tl">
                  <a:srgbClr val="000000">
                    <a:alpha val="43137"/>
                  </a:srgbClr>
                </a:outerShdw>
              </a:effectLst>
              <a:latin typeface="MV Boli" pitchFamily="2" charset="0"/>
              <a:cs typeface="MV Boli" pitchFamily="2" charset="0"/>
            </a:endParaRPr>
          </a:p>
        </p:txBody>
      </p:sp>
      <p:sp>
        <p:nvSpPr>
          <p:cNvPr id="3" name="Content Placeholder 2"/>
          <p:cNvSpPr>
            <a:spLocks noGrp="1"/>
          </p:cNvSpPr>
          <p:nvPr>
            <p:ph idx="1"/>
          </p:nvPr>
        </p:nvSpPr>
        <p:spPr/>
        <p:txBody>
          <a:bodyPr/>
          <a:lstStyle/>
          <a:p>
            <a:pPr algn="ctr">
              <a:buNone/>
            </a:pPr>
            <a:r>
              <a:rPr lang="en-IN" dirty="0" smtClean="0">
                <a:effectLst>
                  <a:outerShdw blurRad="38100" dist="38100" dir="2700000" algn="tl">
                    <a:srgbClr val="000000">
                      <a:alpha val="43137"/>
                    </a:srgbClr>
                  </a:outerShdw>
                </a:effectLst>
                <a:latin typeface="MV Boli" pitchFamily="2" charset="0"/>
                <a:cs typeface="MV Boli" pitchFamily="2" charset="0"/>
              </a:rPr>
              <a:t>Air pollution refers to the condition in which the existence of toxic substances in the atmosphere, generated by various human activities and natural phenomena.</a:t>
            </a:r>
          </a:p>
          <a:p>
            <a:pPr>
              <a:buNone/>
            </a:pPr>
            <a:endParaRPr lang="en-IN" dirty="0">
              <a:effectLst>
                <a:outerShdw blurRad="38100" dist="38100" dir="2700000" algn="tl">
                  <a:srgbClr val="000000">
                    <a:alpha val="43137"/>
                  </a:srgbClr>
                </a:outerShdw>
              </a:effectLst>
              <a:latin typeface="MV Boli" pitchFamily="2" charset="0"/>
              <a:cs typeface="MV Boli" pitchFamily="2"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9256" y="3857628"/>
            <a:ext cx="2643206" cy="19288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2" descr="C:\Users\Dell\Downloads\1.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3931346"/>
            <a:ext cx="2736304" cy="17813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Tm="8137">
        <p14:doors dir="vert"/>
      </p:transition>
    </mc:Choice>
    <mc:Fallback xmlns="">
      <p:transition spd="slow" advTm="81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5852" y="2285992"/>
            <a:ext cx="6400800" cy="3048001"/>
          </a:xfrm>
        </p:spPr>
        <p:txBody>
          <a:bodyPr/>
          <a:lstStyle/>
          <a:p>
            <a:pPr algn="ctr">
              <a:buNone/>
            </a:pPr>
            <a:r>
              <a:rPr lang="en-IN" sz="1600" dirty="0" smtClean="0">
                <a:effectLst>
                  <a:outerShdw blurRad="38100" dist="38100" dir="2700000" algn="tl">
                    <a:srgbClr val="000000">
                      <a:alpha val="43137"/>
                    </a:srgbClr>
                  </a:outerShdw>
                </a:effectLst>
                <a:latin typeface="MV Boli" pitchFamily="2" charset="0"/>
                <a:cs typeface="MV Boli" pitchFamily="2" charset="0"/>
              </a:rPr>
              <a:t>A </a:t>
            </a:r>
            <a:r>
              <a:rPr lang="en-IN" sz="1600" b="1" dirty="0" smtClean="0">
                <a:effectLst>
                  <a:outerShdw blurRad="38100" dist="38100" dir="2700000" algn="tl">
                    <a:srgbClr val="000000">
                      <a:alpha val="43137"/>
                    </a:srgbClr>
                  </a:outerShdw>
                </a:effectLst>
                <a:latin typeface="MV Boli" pitchFamily="2" charset="0"/>
                <a:cs typeface="MV Boli" pitchFamily="2" charset="0"/>
              </a:rPr>
              <a:t>solar car</a:t>
            </a:r>
            <a:r>
              <a:rPr lang="en-IN" sz="1600" dirty="0" smtClean="0">
                <a:effectLst>
                  <a:outerShdw blurRad="38100" dist="38100" dir="2700000" algn="tl">
                    <a:srgbClr val="000000">
                      <a:alpha val="43137"/>
                    </a:srgbClr>
                  </a:outerShdw>
                </a:effectLst>
                <a:latin typeface="MV Boli" pitchFamily="2" charset="0"/>
                <a:cs typeface="MV Boli" pitchFamily="2" charset="0"/>
              </a:rPr>
              <a:t> is a solar vehicle used for land transport. Solar cars are usually run on only power from the sun, although some models will supplement that power using a battery, or use solar panels to recharge batteries or run auxiliary systems for a car that mainly uses battery power.</a:t>
            </a:r>
          </a:p>
          <a:p>
            <a:pPr algn="ctr">
              <a:buNone/>
            </a:pPr>
            <a:endParaRPr lang="en-IN" sz="1600" dirty="0" smtClean="0">
              <a:effectLst>
                <a:outerShdw blurRad="38100" dist="38100" dir="2700000" algn="tl">
                  <a:srgbClr val="000000">
                    <a:alpha val="43137"/>
                  </a:srgbClr>
                </a:outerShdw>
              </a:effectLst>
              <a:latin typeface="MV Boli" pitchFamily="2" charset="0"/>
              <a:cs typeface="MV Boli" pitchFamily="2" charset="0"/>
            </a:endParaRPr>
          </a:p>
          <a:p>
            <a:pPr algn="ctr">
              <a:buNone/>
            </a:pPr>
            <a:endParaRPr lang="en-US"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sp>
        <p:nvSpPr>
          <p:cNvPr id="6" name="Rectangle 5"/>
          <p:cNvSpPr/>
          <p:nvPr/>
        </p:nvSpPr>
        <p:spPr>
          <a:xfrm>
            <a:off x="2428860" y="1214422"/>
            <a:ext cx="4071966" cy="1323439"/>
          </a:xfrm>
          <a:prstGeom prst="rect">
            <a:avLst/>
          </a:prstGeom>
          <a:noFill/>
        </p:spPr>
        <p:txBody>
          <a:bodyPr wrap="square" lIns="91440" tIns="45720" rIns="91440" bIns="45720">
            <a:spAutoFit/>
          </a:bodyPr>
          <a:lstStyle/>
          <a:p>
            <a:pPr algn="ctr"/>
            <a:r>
              <a:rPr lang="en-US" sz="4000"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SOLAR CAR</a:t>
            </a:r>
          </a:p>
          <a:p>
            <a:pPr algn="ctr"/>
            <a:endParaRPr lang="en-US" sz="4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174" y="4214818"/>
            <a:ext cx="4000528" cy="14788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627841808"/>
      </p:ext>
    </p:extLst>
  </p:cSld>
  <p:clrMapOvr>
    <a:masterClrMapping/>
  </p:clrMapOvr>
  <mc:AlternateContent xmlns:mc="http://schemas.openxmlformats.org/markup-compatibility/2006" xmlns:p14="http://schemas.microsoft.com/office/powerpoint/2010/main">
    <mc:Choice Requires="p14">
      <p:transition spd="slow" advTm="13078">
        <p14:doors dir="vert"/>
      </p:transition>
    </mc:Choice>
    <mc:Fallback xmlns="">
      <p:transition spd="slow" advTm="130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4414" y="1214422"/>
            <a:ext cx="6715172" cy="4278094"/>
          </a:xfrm>
          <a:prstGeom prst="rect">
            <a:avLst/>
          </a:prstGeom>
        </p:spPr>
        <p:txBody>
          <a:bodyPr wrap="square">
            <a:spAutoFit/>
          </a:bodyPr>
          <a:lstStyle/>
          <a:p>
            <a:pPr algn="just"/>
            <a:r>
              <a:rPr lang="en-IN" sz="1600" dirty="0" smtClean="0">
                <a:effectLst>
                  <a:outerShdw blurRad="38100" dist="38100" dir="2700000" algn="tl">
                    <a:srgbClr val="000000">
                      <a:alpha val="43137"/>
                    </a:srgbClr>
                  </a:outerShdw>
                </a:effectLst>
                <a:latin typeface="MV Boli" pitchFamily="2" charset="0"/>
                <a:cs typeface="MV Boli" pitchFamily="2" charset="0"/>
              </a:rPr>
              <a:t>Solar cars combine technology typically used in the aerospace, alternative energy and automotive industries. The design of a solar vehicle is severely limited by the amount of energy input into the car. Most solar cars have been built for the purpose of solar car races. Some prototypes have been designed for public use, although no cars primarily powered by the sun are available commercially.</a:t>
            </a:r>
          </a:p>
          <a:p>
            <a:pPr algn="just"/>
            <a:endParaRPr lang="en-IN" sz="1600" dirty="0" smtClean="0">
              <a:effectLst>
                <a:outerShdw blurRad="38100" dist="38100" dir="2700000" algn="tl">
                  <a:srgbClr val="000000">
                    <a:alpha val="43137"/>
                  </a:srgbClr>
                </a:outerShdw>
              </a:effectLst>
              <a:latin typeface="MV Boli" pitchFamily="2" charset="0"/>
              <a:cs typeface="MV Boli" pitchFamily="2" charset="0"/>
            </a:endParaRPr>
          </a:p>
          <a:p>
            <a:pPr algn="just"/>
            <a:r>
              <a:rPr lang="en-IN" sz="1600" dirty="0" smtClean="0">
                <a:effectLst>
                  <a:outerShdw blurRad="38100" dist="38100" dir="2700000" algn="tl">
                    <a:srgbClr val="000000">
                      <a:alpha val="43137"/>
                    </a:srgbClr>
                  </a:outerShdw>
                </a:effectLst>
                <a:latin typeface="MV Boli" pitchFamily="2" charset="0"/>
                <a:cs typeface="MV Boli" pitchFamily="2" charset="0"/>
              </a:rPr>
              <a:t>Solar cars depend on a solar array that uses photovoltaic cells (PV cells) to convert sunlight into electricity. Unlike solar thermal energy which converts solar energy to heat, PV cells directly convert sunlight into electricity. When sunlight (photons) strike PV cells, they excite electrons and allow them to flow, creating an electric current. PV cells are made of semiconductor materials such as silicon and alloys of indium, gallium and nitrogen. Crystalline silicon is the most common material used and has an efficiency rate of 15-20%.</a:t>
            </a:r>
            <a:endParaRPr lang="en-IN" sz="1600" dirty="0">
              <a:effectLst>
                <a:outerShdw blurRad="38100" dist="38100" dir="2700000" algn="tl">
                  <a:srgbClr val="000000">
                    <a:alpha val="43137"/>
                  </a:srgbClr>
                </a:outerShdw>
              </a:effectLst>
              <a:latin typeface="MV Boli" pitchFamily="2" charset="0"/>
              <a:cs typeface="MV Boli" pitchFamily="2" charset="0"/>
            </a:endParaRPr>
          </a:p>
        </p:txBody>
      </p:sp>
      <p:sp>
        <p:nvSpPr>
          <p:cNvPr id="5" name="Right Arrow 4"/>
          <p:cNvSpPr/>
          <p:nvPr/>
        </p:nvSpPr>
        <p:spPr>
          <a:xfrm>
            <a:off x="1000100" y="3214686"/>
            <a:ext cx="214314" cy="2143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ight Arrow 5"/>
          <p:cNvSpPr/>
          <p:nvPr/>
        </p:nvSpPr>
        <p:spPr>
          <a:xfrm>
            <a:off x="1071538" y="1214422"/>
            <a:ext cx="214314" cy="2143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95604232"/>
      </p:ext>
    </p:extLst>
  </p:cSld>
  <p:clrMapOvr>
    <a:masterClrMapping/>
  </p:clrMapOvr>
  <mc:AlternateContent xmlns:mc="http://schemas.openxmlformats.org/markup-compatibility/2006" xmlns:p14="http://schemas.microsoft.com/office/powerpoint/2010/main">
    <mc:Choice Requires="p14">
      <p:transition spd="slow" advTm="4722">
        <p14:doors dir="vert"/>
      </p:transition>
    </mc:Choice>
    <mc:Fallback xmlns="">
      <p:transition spd="slow" advTm="47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14546" y="1571612"/>
            <a:ext cx="4643470" cy="923330"/>
          </a:xfrm>
          <a:prstGeom prst="rect">
            <a:avLst/>
          </a:prstGeom>
          <a:noFill/>
        </p:spPr>
        <p:txBody>
          <a:bodyPr wrap="square" lIns="91440" tIns="45720" rIns="91440" bIns="45720">
            <a:spAutoFit/>
          </a:bodyPr>
          <a:lstStyle/>
          <a:p>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Right Arrow 11"/>
          <p:cNvSpPr/>
          <p:nvPr/>
        </p:nvSpPr>
        <p:spPr>
          <a:xfrm>
            <a:off x="1071538" y="2428868"/>
            <a:ext cx="3810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p:cNvSpPr/>
          <p:nvPr/>
        </p:nvSpPr>
        <p:spPr>
          <a:xfrm>
            <a:off x="1000100" y="4071942"/>
            <a:ext cx="3810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C:\Users\Dell\Downloads\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2240" y="2190706"/>
            <a:ext cx="1368152" cy="15983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1" name="Rectangle 20"/>
          <p:cNvSpPr/>
          <p:nvPr/>
        </p:nvSpPr>
        <p:spPr>
          <a:xfrm>
            <a:off x="1500166" y="2071678"/>
            <a:ext cx="6143668" cy="3693319"/>
          </a:xfrm>
          <a:prstGeom prst="rect">
            <a:avLst/>
          </a:prstGeom>
        </p:spPr>
        <p:txBody>
          <a:bodyPr wrap="square">
            <a:spAutoFit/>
          </a:bodyPr>
          <a:lstStyle/>
          <a:p>
            <a:endParaRPr lang="en-IN" b="1" dirty="0" smtClean="0"/>
          </a:p>
          <a:p>
            <a:r>
              <a:rPr lang="en-IN" b="1" u="sng" dirty="0" smtClean="0">
                <a:effectLst>
                  <a:outerShdw blurRad="38100" dist="38100" dir="2700000" algn="tl">
                    <a:srgbClr val="000000">
                      <a:alpha val="43137"/>
                    </a:srgbClr>
                  </a:outerShdw>
                </a:effectLst>
                <a:latin typeface="MV Boli" pitchFamily="2" charset="0"/>
                <a:cs typeface="MV Boli" pitchFamily="2" charset="0"/>
              </a:rPr>
              <a:t>Batteries:</a:t>
            </a:r>
            <a:endParaRPr lang="en-IN" u="sng" dirty="0" smtClean="0">
              <a:effectLst>
                <a:outerShdw blurRad="38100" dist="38100" dir="2700000" algn="tl">
                  <a:srgbClr val="000000">
                    <a:alpha val="43137"/>
                  </a:srgbClr>
                </a:outerShdw>
              </a:effectLst>
              <a:latin typeface="MV Boli" pitchFamily="2" charset="0"/>
              <a:cs typeface="MV Boli" pitchFamily="2" charset="0"/>
            </a:endParaRPr>
          </a:p>
          <a:p>
            <a:r>
              <a:rPr lang="en-IN" b="1" dirty="0" smtClean="0">
                <a:latin typeface="MV Boli" pitchFamily="2" charset="0"/>
                <a:cs typeface="MV Boli" pitchFamily="2" charset="0"/>
              </a:rPr>
              <a:t>The battery pack in a typical solar car is </a:t>
            </a:r>
          </a:p>
          <a:p>
            <a:r>
              <a:rPr lang="en-IN" b="1" dirty="0" smtClean="0">
                <a:latin typeface="MV Boli" pitchFamily="2" charset="0"/>
                <a:cs typeface="MV Boli" pitchFamily="2" charset="0"/>
              </a:rPr>
              <a:t>sufficient to allow the car to go 250 miles </a:t>
            </a:r>
          </a:p>
          <a:p>
            <a:r>
              <a:rPr lang="en-IN" b="1" dirty="0" smtClean="0">
                <a:latin typeface="MV Boli" pitchFamily="2" charset="0"/>
                <a:cs typeface="MV Boli" pitchFamily="2" charset="0"/>
              </a:rPr>
              <a:t>(400 km) without sun, and allow the car to continuously travel at speeds of 60 mph </a:t>
            </a:r>
          </a:p>
          <a:p>
            <a:r>
              <a:rPr lang="en-IN" b="1" dirty="0" smtClean="0">
                <a:latin typeface="MV Boli" pitchFamily="2" charset="0"/>
                <a:cs typeface="MV Boli" pitchFamily="2" charset="0"/>
              </a:rPr>
              <a:t>(97 km/h).</a:t>
            </a:r>
          </a:p>
          <a:p>
            <a:endParaRPr lang="en-IN" b="1" dirty="0" smtClean="0">
              <a:effectLst>
                <a:outerShdw blurRad="38100" dist="38100" dir="2700000" algn="tl">
                  <a:srgbClr val="000000">
                    <a:alpha val="43137"/>
                  </a:srgbClr>
                </a:outerShdw>
              </a:effectLst>
              <a:latin typeface="MV Boli" pitchFamily="2" charset="0"/>
              <a:cs typeface="MV Boli" pitchFamily="2" charset="0"/>
            </a:endParaRPr>
          </a:p>
          <a:p>
            <a:r>
              <a:rPr lang="en-IN" b="1" u="sng" dirty="0" smtClean="0">
                <a:effectLst>
                  <a:outerShdw blurRad="38100" dist="38100" dir="2700000" algn="tl">
                    <a:srgbClr val="000000">
                      <a:alpha val="43137"/>
                    </a:srgbClr>
                  </a:outerShdw>
                </a:effectLst>
                <a:latin typeface="MV Boli" pitchFamily="2" charset="0"/>
                <a:cs typeface="MV Boli" pitchFamily="2" charset="0"/>
              </a:rPr>
              <a:t>Motors:</a:t>
            </a:r>
            <a:endParaRPr lang="en-IN" u="sng" dirty="0" smtClean="0">
              <a:effectLst>
                <a:outerShdw blurRad="38100" dist="38100" dir="2700000" algn="tl">
                  <a:srgbClr val="000000">
                    <a:alpha val="43137"/>
                  </a:srgbClr>
                </a:outerShdw>
              </a:effectLst>
              <a:latin typeface="MV Boli" pitchFamily="2" charset="0"/>
              <a:cs typeface="MV Boli" pitchFamily="2" charset="0"/>
            </a:endParaRPr>
          </a:p>
          <a:p>
            <a:r>
              <a:rPr lang="en-IN" b="1" dirty="0" smtClean="0">
                <a:latin typeface="MV Boli" pitchFamily="2" charset="0"/>
                <a:cs typeface="MV Boli" pitchFamily="2" charset="0"/>
              </a:rPr>
              <a:t>The motors used in solar cars typically about</a:t>
            </a:r>
          </a:p>
          <a:p>
            <a:r>
              <a:rPr lang="en-IN" b="1" dirty="0" smtClean="0">
                <a:latin typeface="MV Boli" pitchFamily="2" charset="0"/>
                <a:cs typeface="MV Boli" pitchFamily="2" charset="0"/>
              </a:rPr>
              <a:t>2 or 3 horsepower, yet experimental light </a:t>
            </a:r>
          </a:p>
          <a:p>
            <a:r>
              <a:rPr lang="en-IN" b="1" dirty="0" smtClean="0">
                <a:latin typeface="MV Boli" pitchFamily="2" charset="0"/>
                <a:cs typeface="MV Boli" pitchFamily="2" charset="0"/>
              </a:rPr>
              <a:t>solar cars may attain the same speed as a </a:t>
            </a:r>
          </a:p>
          <a:p>
            <a:r>
              <a:rPr lang="en-IN" b="1" dirty="0" smtClean="0">
                <a:latin typeface="MV Boli" pitchFamily="2" charset="0"/>
                <a:cs typeface="MV Boli" pitchFamily="2" charset="0"/>
              </a:rPr>
              <a:t>typical family car (100 mph (160 km/h)).</a:t>
            </a:r>
            <a:endParaRPr lang="en-IN" dirty="0">
              <a:latin typeface="MV Boli" pitchFamily="2" charset="0"/>
              <a:cs typeface="MV Boli" pitchFamily="2" charset="0"/>
            </a:endParaRPr>
          </a:p>
        </p:txBody>
      </p:sp>
      <p:sp>
        <p:nvSpPr>
          <p:cNvPr id="23" name="TextBox 22"/>
          <p:cNvSpPr txBox="1"/>
          <p:nvPr/>
        </p:nvSpPr>
        <p:spPr>
          <a:xfrm>
            <a:off x="1979712" y="1544375"/>
            <a:ext cx="5786478" cy="646331"/>
          </a:xfrm>
          <a:prstGeom prst="rect">
            <a:avLst/>
          </a:prstGeom>
          <a:noFill/>
        </p:spPr>
        <p:txBody>
          <a:bodyPr wrap="square" rtlCol="0">
            <a:spAutoFit/>
          </a:bodyPr>
          <a:lstStyle/>
          <a:p>
            <a:r>
              <a:rPr lang="en-US" sz="3600" dirty="0" smtClean="0">
                <a:effectLst>
                  <a:outerShdw blurRad="38100" dist="38100" dir="2700000" algn="tl">
                    <a:srgbClr val="000000">
                      <a:alpha val="43137"/>
                    </a:srgbClr>
                  </a:outerShdw>
                </a:effectLst>
                <a:latin typeface="MV Boli" pitchFamily="2" charset="0"/>
                <a:cs typeface="MV Boli" pitchFamily="2" charset="0"/>
              </a:rPr>
              <a:t>SOME BASIC FEATURES </a:t>
            </a:r>
            <a:endParaRPr lang="en-IN" sz="3600" dirty="0">
              <a:effectLst>
                <a:outerShdw blurRad="38100" dist="38100" dir="2700000" algn="tl">
                  <a:srgbClr val="000000">
                    <a:alpha val="43137"/>
                  </a:srgbClr>
                </a:outerShdw>
              </a:effectLst>
              <a:latin typeface="MV Boli" pitchFamily="2" charset="0"/>
              <a:cs typeface="MV Boli" pitchFamily="2" charset="0"/>
            </a:endParaRPr>
          </a:p>
        </p:txBody>
      </p:sp>
      <p:pic>
        <p:nvPicPr>
          <p:cNvPr id="2051" name="Picture 3" descr="C:\Users\Dell\Downloads\3.00.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732240" y="4186243"/>
            <a:ext cx="1368152" cy="1578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26675391"/>
      </p:ext>
    </p:extLst>
  </p:cSld>
  <p:clrMapOvr>
    <a:masterClrMapping/>
  </p:clrMapOvr>
  <mc:AlternateContent xmlns:mc="http://schemas.openxmlformats.org/markup-compatibility/2006" xmlns:p14="http://schemas.microsoft.com/office/powerpoint/2010/main">
    <mc:Choice Requires="p14">
      <p:transition spd="slow" advTm="7465">
        <p14:doors dir="vert"/>
      </p:transition>
    </mc:Choice>
    <mc:Fallback xmlns="">
      <p:transition spd="slow" advTm="74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1538" y="2214554"/>
            <a:ext cx="7000924" cy="3714776"/>
          </a:xfrm>
        </p:spPr>
        <p:txBody>
          <a:bodyPr>
            <a:normAutofit/>
          </a:bodyPr>
          <a:lstStyle/>
          <a:p>
            <a:pPr algn="ctr">
              <a:buNone/>
            </a:pPr>
            <a:r>
              <a:rPr lang="en-IN" dirty="0" smtClean="0">
                <a:effectLst>
                  <a:outerShdw blurRad="38100" dist="38100" dir="2700000" algn="tl">
                    <a:srgbClr val="000000">
                      <a:alpha val="43137"/>
                    </a:srgbClr>
                  </a:outerShdw>
                </a:effectLst>
                <a:latin typeface="MV Boli" pitchFamily="2" charset="0"/>
                <a:cs typeface="MV Boli" pitchFamily="2" charset="0"/>
              </a:rPr>
              <a:t>There are two major ways in which nanotechnology is being used to reduce air pollution: catalysts, which are currently in use and constantly being improved upon; and </a:t>
            </a:r>
            <a:r>
              <a:rPr lang="en-IN" dirty="0" err="1" smtClean="0">
                <a:effectLst>
                  <a:outerShdw blurRad="38100" dist="38100" dir="2700000" algn="tl">
                    <a:srgbClr val="000000">
                      <a:alpha val="43137"/>
                    </a:srgbClr>
                  </a:outerShdw>
                </a:effectLst>
                <a:latin typeface="MV Boli" pitchFamily="2" charset="0"/>
                <a:cs typeface="MV Boli" pitchFamily="2" charset="0"/>
              </a:rPr>
              <a:t>nano</a:t>
            </a:r>
            <a:r>
              <a:rPr lang="en-IN" dirty="0" smtClean="0">
                <a:effectLst>
                  <a:outerShdw blurRad="38100" dist="38100" dir="2700000" algn="tl">
                    <a:srgbClr val="000000">
                      <a:alpha val="43137"/>
                    </a:srgbClr>
                  </a:outerShdw>
                </a:effectLst>
                <a:latin typeface="MV Boli" pitchFamily="2" charset="0"/>
                <a:cs typeface="MV Boli" pitchFamily="2" charset="0"/>
              </a:rPr>
              <a:t>-structured membranes, which are under development.</a:t>
            </a:r>
          </a:p>
          <a:p>
            <a:pPr algn="just">
              <a:buNone/>
            </a:pPr>
            <a:endParaRPr lang="en-IN" sz="2200" dirty="0" smtClean="0">
              <a:effectLst>
                <a:outerShdw blurRad="38100" dist="38100" dir="2700000" algn="tl">
                  <a:srgbClr val="000000">
                    <a:alpha val="43137"/>
                  </a:srgbClr>
                </a:outerShdw>
              </a:effectLst>
              <a:latin typeface="MV Boli" pitchFamily="2" charset="0"/>
              <a:cs typeface="MV Boli" pitchFamily="2" charset="0"/>
            </a:endParaRPr>
          </a:p>
          <a:p>
            <a:pPr algn="just">
              <a:buNone/>
            </a:pPr>
            <a:endParaRPr lang="en-IN" sz="2200" dirty="0" smtClean="0">
              <a:effectLst>
                <a:outerShdw blurRad="38100" dist="38100" dir="2700000" algn="tl">
                  <a:srgbClr val="000000">
                    <a:alpha val="43137"/>
                  </a:srgbClr>
                </a:outerShdw>
              </a:effectLst>
              <a:latin typeface="MV Boli" pitchFamily="2" charset="0"/>
              <a:cs typeface="MV Boli" pitchFamily="2" charset="0"/>
            </a:endParaRPr>
          </a:p>
          <a:p>
            <a:pPr indent="0">
              <a:buNone/>
            </a:pPr>
            <a:endParaRPr lang="en-US" dirty="0"/>
          </a:p>
        </p:txBody>
      </p:sp>
      <p:sp>
        <p:nvSpPr>
          <p:cNvPr id="3" name="Rectangle 2"/>
          <p:cNvSpPr/>
          <p:nvPr/>
        </p:nvSpPr>
        <p:spPr>
          <a:xfrm>
            <a:off x="1214414" y="1285860"/>
            <a:ext cx="6858048" cy="584775"/>
          </a:xfrm>
          <a:prstGeom prst="rect">
            <a:avLst/>
          </a:prstGeom>
          <a:noFill/>
        </p:spPr>
        <p:txBody>
          <a:bodyPr wrap="square" lIns="91440" tIns="45720" rIns="91440" bIns="45720">
            <a:spAutoFit/>
          </a:bodyPr>
          <a:lstStyle/>
          <a:p>
            <a:pPr algn="ctr"/>
            <a:r>
              <a:rPr lang="en-IN"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MV Boli" pitchFamily="2" charset="0"/>
              </a:rPr>
              <a:t>Air Pollution And Nanotechnology</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MV Boli" pitchFamily="2"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3934082"/>
            <a:ext cx="4392488" cy="180020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147592636"/>
      </p:ext>
    </p:extLst>
  </p:cSld>
  <p:clrMapOvr>
    <a:masterClrMapping/>
  </p:clrMapOvr>
  <mc:AlternateContent xmlns:mc="http://schemas.openxmlformats.org/markup-compatibility/2006" xmlns:p14="http://schemas.microsoft.com/office/powerpoint/2010/main">
    <mc:Choice Requires="p14">
      <p:transition spd="slow" advTm="7036">
        <p14:doors dir="vert"/>
      </p:transition>
    </mc:Choice>
    <mc:Fallback xmlns="">
      <p:transition spd="slow" advTm="70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9632" y="1196752"/>
            <a:ext cx="6696744" cy="4217641"/>
          </a:xfrm>
        </p:spPr>
        <p:txBody>
          <a:bodyPr>
            <a:normAutofit/>
          </a:bodyPr>
          <a:lstStyle/>
          <a:p>
            <a:pPr indent="0" algn="just">
              <a:buNone/>
            </a:pPr>
            <a:r>
              <a:rPr lang="en-IN" sz="1400" dirty="0">
                <a:effectLst>
                  <a:outerShdw blurRad="38100" dist="38100" dir="2700000" algn="tl">
                    <a:srgbClr val="000000">
                      <a:alpha val="43137"/>
                    </a:srgbClr>
                  </a:outerShdw>
                </a:effectLst>
                <a:latin typeface="MV Boli" pitchFamily="2" charset="0"/>
                <a:cs typeface="MV Boli" pitchFamily="2" charset="0"/>
              </a:rPr>
              <a:t>Catalysts can be used to enable a chemical reaction (which changes one type of molecule to another) at lower temperatures or make the reaction more effective. Nanotechnology can improve the performance and cost of catalysts used to transform </a:t>
            </a:r>
            <a:r>
              <a:rPr lang="en-IN" sz="1400" dirty="0" smtClean="0">
                <a:effectLst>
                  <a:outerShdw blurRad="38100" dist="38100" dir="2700000" algn="tl">
                    <a:srgbClr val="000000">
                      <a:alpha val="43137"/>
                    </a:srgbClr>
                  </a:outerShdw>
                </a:effectLst>
                <a:latin typeface="MV Boli" pitchFamily="2" charset="0"/>
                <a:cs typeface="MV Boli" pitchFamily="2" charset="0"/>
              </a:rPr>
              <a:t>vapours </a:t>
            </a:r>
            <a:r>
              <a:rPr lang="en-IN" sz="1400" dirty="0">
                <a:effectLst>
                  <a:outerShdw blurRad="38100" dist="38100" dir="2700000" algn="tl">
                    <a:srgbClr val="000000">
                      <a:alpha val="43137"/>
                    </a:srgbClr>
                  </a:outerShdw>
                </a:effectLst>
                <a:latin typeface="MV Boli" pitchFamily="2" charset="0"/>
                <a:cs typeface="MV Boli" pitchFamily="2" charset="0"/>
              </a:rPr>
              <a:t>escaping from cars or industrial plants into harmless gasses. That's because catalysts made from nanoparticles have a greater surface area to interact with the reacting chemicals than catalysts made from larger particles. The larger surface area allows more chemicals to interact with the catalyst simultaneously, which makes the catalyst more </a:t>
            </a:r>
            <a:r>
              <a:rPr lang="en-IN" sz="1400" dirty="0" smtClean="0">
                <a:effectLst>
                  <a:outerShdw blurRad="38100" dist="38100" dir="2700000" algn="tl">
                    <a:srgbClr val="000000">
                      <a:alpha val="43137"/>
                    </a:srgbClr>
                  </a:outerShdw>
                </a:effectLst>
                <a:latin typeface="MV Boli" pitchFamily="2" charset="0"/>
                <a:cs typeface="MV Boli" pitchFamily="2" charset="0"/>
              </a:rPr>
              <a:t>				effective.</a:t>
            </a:r>
          </a:p>
          <a:p>
            <a:pPr indent="0" algn="just">
              <a:buNone/>
            </a:pPr>
            <a:endParaRPr lang="en-IN" sz="1400"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009" y="4177517"/>
            <a:ext cx="3384375" cy="1512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4177517"/>
            <a:ext cx="3297560" cy="1512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54534395"/>
      </p:ext>
    </p:extLst>
  </p:cSld>
  <p:clrMapOvr>
    <a:masterClrMapping/>
  </p:clrMapOvr>
  <mc:AlternateContent xmlns:mc="http://schemas.openxmlformats.org/markup-compatibility/2006" xmlns:p14="http://schemas.microsoft.com/office/powerpoint/2010/main">
    <mc:Choice Requires="p14">
      <p:transition spd="slow" advTm="22051">
        <p14:doors dir="vert"/>
      </p:transition>
    </mc:Choice>
    <mc:Fallback xmlns="">
      <p:transition spd="slow" advTm="220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38" y="1061457"/>
            <a:ext cx="6929486" cy="838200"/>
          </a:xfrm>
        </p:spPr>
        <p:txBody>
          <a:bodyPr>
            <a:normAutofit fontScale="90000"/>
          </a:bodyPr>
          <a:lstStyle/>
          <a:p>
            <a:r>
              <a:rPr lang="en-US" sz="320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APPLICATION UNDER DEVELOPMENT        </a:t>
            </a:r>
            <a:endParaRPr lang="en-US" sz="3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sp>
        <p:nvSpPr>
          <p:cNvPr id="6" name="Content Placeholder 5"/>
          <p:cNvSpPr>
            <a:spLocks noGrp="1"/>
          </p:cNvSpPr>
          <p:nvPr>
            <p:ph idx="1"/>
          </p:nvPr>
        </p:nvSpPr>
        <p:spPr>
          <a:xfrm>
            <a:off x="1214414" y="2214554"/>
            <a:ext cx="6858048" cy="3714776"/>
          </a:xfrm>
        </p:spPr>
        <p:txBody>
          <a:bodyPr>
            <a:normAutofit fontScale="47500" lnSpcReduction="20000"/>
          </a:bodyPr>
          <a:lstStyle/>
          <a:p>
            <a:pPr indent="0">
              <a:lnSpc>
                <a:spcPct val="170000"/>
              </a:lnSpc>
              <a:buNone/>
            </a:pPr>
            <a:r>
              <a:rPr lang="en-IN" sz="2500" dirty="0" smtClean="0">
                <a:effectLst>
                  <a:outerShdw blurRad="38100" dist="38100" dir="2700000" algn="tl">
                    <a:srgbClr val="000000">
                      <a:alpha val="43137"/>
                    </a:srgbClr>
                  </a:outerShdw>
                </a:effectLst>
                <a:latin typeface="Times New Roman" pitchFamily="18" charset="0"/>
                <a:cs typeface="Times New Roman" pitchFamily="18" charset="0"/>
              </a:rPr>
              <a:t>Using gold nano particles embedded in a porous manganese oxide as a room temperature catalyst to breakdown volatile organic compounds in air.</a:t>
            </a:r>
          </a:p>
          <a:p>
            <a:pPr>
              <a:lnSpc>
                <a:spcPct val="170000"/>
              </a:lnSpc>
            </a:pPr>
            <a:r>
              <a:rPr lang="en-IN" sz="2500" dirty="0" smtClean="0">
                <a:effectLst>
                  <a:outerShdw blurRad="38100" dist="38100" dir="2700000" algn="tl">
                    <a:srgbClr val="000000">
                      <a:alpha val="43137"/>
                    </a:srgbClr>
                  </a:outerShdw>
                </a:effectLst>
                <a:latin typeface="Times New Roman" pitchFamily="18" charset="0"/>
                <a:cs typeface="Times New Roman" pitchFamily="18" charset="0"/>
              </a:rPr>
              <a:t>Using crystals containing nanosized pores to trap carbon dioxide.</a:t>
            </a:r>
          </a:p>
          <a:p>
            <a:pPr>
              <a:lnSpc>
                <a:spcPct val="170000"/>
              </a:lnSpc>
            </a:pPr>
            <a:r>
              <a:rPr lang="en-IN" sz="2500" dirty="0" smtClean="0">
                <a:effectLst>
                  <a:outerShdw blurRad="38100" dist="38100" dir="2700000" algn="tl">
                    <a:srgbClr val="000000">
                      <a:alpha val="43137"/>
                    </a:srgbClr>
                  </a:outerShdw>
                </a:effectLst>
                <a:latin typeface="Times New Roman" pitchFamily="18" charset="0"/>
                <a:cs typeface="Times New Roman" pitchFamily="18" charset="0"/>
              </a:rPr>
              <a:t>Using a nano catalyst containing cobalt and platinum to remove nitrogen oxide from smokestacks</a:t>
            </a:r>
          </a:p>
          <a:p>
            <a:pPr>
              <a:lnSpc>
                <a:spcPct val="170000"/>
              </a:lnSpc>
            </a:pPr>
            <a:r>
              <a:rPr lang="en-IN" sz="2500" dirty="0" smtClean="0">
                <a:effectLst>
                  <a:outerShdw blurRad="38100" dist="38100" dir="2700000" algn="tl">
                    <a:srgbClr val="000000">
                      <a:alpha val="43137"/>
                    </a:srgbClr>
                  </a:outerShdw>
                </a:effectLst>
                <a:latin typeface="Times New Roman" pitchFamily="18" charset="0"/>
                <a:cs typeface="Times New Roman" pitchFamily="18" charset="0"/>
              </a:rPr>
              <a:t>Reducing the amount of platinum used in catalytic converters.</a:t>
            </a:r>
          </a:p>
          <a:p>
            <a:pPr>
              <a:lnSpc>
                <a:spcPct val="170000"/>
              </a:lnSpc>
            </a:pPr>
            <a:r>
              <a:rPr lang="en-IN" sz="2500" dirty="0" smtClean="0">
                <a:effectLst>
                  <a:outerShdw blurRad="38100" dist="38100" dir="2700000" algn="tl">
                    <a:srgbClr val="000000">
                      <a:alpha val="43137"/>
                    </a:srgbClr>
                  </a:outerShdw>
                </a:effectLst>
                <a:latin typeface="Times New Roman" pitchFamily="18" charset="0"/>
                <a:cs typeface="Times New Roman" pitchFamily="18" charset="0"/>
              </a:rPr>
              <a:t>Converting carbon dioxide to methanol; which can be used to power fuel-cells.</a:t>
            </a:r>
          </a:p>
          <a:p>
            <a:pPr>
              <a:lnSpc>
                <a:spcPct val="170000"/>
              </a:lnSpc>
            </a:pPr>
            <a:r>
              <a:rPr lang="en-IN" sz="2500" dirty="0" smtClean="0">
                <a:effectLst>
                  <a:outerShdw blurRad="38100" dist="38100" dir="2700000" algn="tl">
                    <a:srgbClr val="000000">
                      <a:alpha val="43137"/>
                    </a:srgbClr>
                  </a:outerShdw>
                </a:effectLst>
                <a:latin typeface="Times New Roman" pitchFamily="18" charset="0"/>
                <a:cs typeface="Times New Roman" pitchFamily="18" charset="0"/>
              </a:rPr>
              <a:t>Reducing emissions from power plants by  converting carbon dioxide into nano  tubes.</a:t>
            </a:r>
          </a:p>
          <a:p>
            <a:pPr>
              <a:lnSpc>
                <a:spcPct val="170000"/>
              </a:lnSpc>
            </a:pPr>
            <a:r>
              <a:rPr lang="en-IN" sz="2500" dirty="0" smtClean="0">
                <a:effectLst>
                  <a:outerShdw blurRad="38100" dist="38100" dir="2700000" algn="tl">
                    <a:srgbClr val="000000">
                      <a:alpha val="43137"/>
                    </a:srgbClr>
                  </a:outerShdw>
                </a:effectLst>
                <a:latin typeface="Times New Roman" pitchFamily="18" charset="0"/>
                <a:cs typeface="Times New Roman" pitchFamily="18" charset="0"/>
              </a:rPr>
              <a:t>Removal of carbon dioxide from industrial smoke stacks using:</a:t>
            </a:r>
          </a:p>
          <a:p>
            <a:pPr>
              <a:lnSpc>
                <a:spcPct val="170000"/>
              </a:lnSpc>
            </a:pPr>
            <a:r>
              <a:rPr lang="en-IN" sz="2500" dirty="0" smtClean="0">
                <a:effectLst>
                  <a:outerShdw blurRad="38100" dist="38100" dir="2700000" algn="tl">
                    <a:srgbClr val="000000">
                      <a:alpha val="43137"/>
                    </a:srgbClr>
                  </a:outerShdw>
                </a:effectLst>
                <a:latin typeface="Times New Roman" pitchFamily="18" charset="0"/>
                <a:cs typeface="Times New Roman" pitchFamily="18" charset="0"/>
              </a:rPr>
              <a:t>Carbon nano tube based membranes</a:t>
            </a:r>
          </a:p>
          <a:p>
            <a:pPr>
              <a:lnSpc>
                <a:spcPct val="170000"/>
              </a:lnSpc>
            </a:pPr>
            <a:r>
              <a:rPr lang="en-IN" sz="2500" dirty="0" smtClean="0">
                <a:effectLst>
                  <a:outerShdw blurRad="38100" dist="38100" dir="2700000" algn="tl">
                    <a:srgbClr val="000000">
                      <a:alpha val="43137"/>
                    </a:srgbClr>
                  </a:outerShdw>
                </a:effectLst>
                <a:latin typeface="Times New Roman" pitchFamily="18" charset="0"/>
                <a:cs typeface="Times New Roman" pitchFamily="18" charset="0"/>
              </a:rPr>
              <a:t>Nano structured membranes</a:t>
            </a:r>
          </a:p>
          <a:p>
            <a:pPr>
              <a:lnSpc>
                <a:spcPct val="170000"/>
              </a:lnSpc>
            </a:pPr>
            <a:r>
              <a:rPr lang="en-IN" sz="2500" dirty="0" smtClean="0">
                <a:effectLst>
                  <a:outerShdw blurRad="38100" dist="38100" dir="2700000" algn="tl">
                    <a:srgbClr val="000000">
                      <a:alpha val="43137"/>
                    </a:srgbClr>
                  </a:outerShdw>
                </a:effectLst>
                <a:latin typeface="Times New Roman" pitchFamily="18" charset="0"/>
                <a:cs typeface="Times New Roman" pitchFamily="18" charset="0"/>
              </a:rPr>
              <a:t>Genetically engineered enzymes</a:t>
            </a:r>
          </a:p>
          <a:p>
            <a:pPr marL="3657600" lvl="8" indent="0">
              <a:buNone/>
            </a:pPr>
            <a:endParaRPr lang="en-US" dirty="0" smtClean="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17876326"/>
      </p:ext>
    </p:extLst>
  </p:cSld>
  <p:clrMapOvr>
    <a:masterClrMapping/>
  </p:clrMapOvr>
  <mc:AlternateContent xmlns:mc="http://schemas.openxmlformats.org/markup-compatibility/2006" xmlns:p14="http://schemas.microsoft.com/office/powerpoint/2010/main">
    <mc:Choice Requires="p14">
      <p:transition spd="slow" advTm="9688">
        <p14:doors dir="vert"/>
      </p:transition>
    </mc:Choice>
    <mc:Fallback xmlns="">
      <p:transition spd="slow" advTm="96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14451" y="2264535"/>
            <a:ext cx="214749" cy="369332"/>
          </a:xfrm>
          <a:prstGeom prst="rect">
            <a:avLst/>
          </a:prstGeom>
          <a:noFill/>
        </p:spPr>
        <p:txBody>
          <a:bodyPr wrap="square" rtlCol="0">
            <a:spAutoFit/>
          </a:bodyPr>
          <a:lstStyle/>
          <a:p>
            <a:r>
              <a:rPr lang="en-US" dirty="0" smtClean="0"/>
              <a:t> </a:t>
            </a:r>
            <a:endParaRPr lang="en-US" dirty="0"/>
          </a:p>
        </p:txBody>
      </p:sp>
      <p:sp>
        <p:nvSpPr>
          <p:cNvPr id="9" name="Rectangle 8"/>
          <p:cNvSpPr/>
          <p:nvPr/>
        </p:nvSpPr>
        <p:spPr>
          <a:xfrm>
            <a:off x="1643042" y="1066800"/>
            <a:ext cx="5715040" cy="830997"/>
          </a:xfrm>
          <a:prstGeom prst="rect">
            <a:avLst/>
          </a:prstGeom>
          <a:noFill/>
        </p:spPr>
        <p:txBody>
          <a:bodyPr wrap="square" lIns="91440" tIns="45720" rIns="91440" bIns="45720">
            <a:spAutoFit/>
          </a:bodyPr>
          <a:lstStyle/>
          <a:p>
            <a:pPr algn="ctr"/>
            <a:r>
              <a:rPr lang="en-US" sz="4800" dirty="0" smtClean="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HYBRID VEHICAL</a:t>
            </a:r>
            <a:endPar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451" y="3573015"/>
            <a:ext cx="3272348" cy="20882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971600" y="1952052"/>
            <a:ext cx="6727229" cy="4031873"/>
          </a:xfrm>
          <a:prstGeom prst="rect">
            <a:avLst/>
          </a:prstGeom>
          <a:noFill/>
        </p:spPr>
        <p:txBody>
          <a:bodyPr wrap="square" rtlCol="0">
            <a:spAutoFit/>
          </a:bodyPr>
          <a:lstStyle/>
          <a:p>
            <a:pPr algn="just"/>
            <a:endParaRPr lang="en-IN" sz="1400" dirty="0" smtClean="0">
              <a:effectLst>
                <a:outerShdw blurRad="38100" dist="38100" dir="2700000" algn="tl">
                  <a:srgbClr val="000000">
                    <a:alpha val="43137"/>
                  </a:srgbClr>
                </a:outerShdw>
              </a:effectLst>
              <a:latin typeface="MV Boli" pitchFamily="2" charset="0"/>
              <a:cs typeface="MV Boli" pitchFamily="2" charset="0"/>
            </a:endParaRPr>
          </a:p>
          <a:p>
            <a:pPr algn="just"/>
            <a:endParaRPr lang="en-IN" sz="1400" dirty="0">
              <a:effectLst>
                <a:outerShdw blurRad="38100" dist="38100" dir="2700000" algn="tl">
                  <a:srgbClr val="000000">
                    <a:alpha val="43137"/>
                  </a:srgbClr>
                </a:outerShdw>
              </a:effectLst>
              <a:latin typeface="MV Boli" pitchFamily="2" charset="0"/>
              <a:cs typeface="MV Boli" pitchFamily="2" charset="0"/>
            </a:endParaRPr>
          </a:p>
          <a:p>
            <a:pPr algn="just"/>
            <a:r>
              <a:rPr lang="en-IN" sz="1400" dirty="0" smtClean="0">
                <a:effectLst>
                  <a:outerShdw blurRad="38100" dist="38100" dir="2700000" algn="tl">
                    <a:srgbClr val="000000">
                      <a:alpha val="43137"/>
                    </a:srgbClr>
                  </a:outerShdw>
                </a:effectLst>
                <a:latin typeface="MV Boli" pitchFamily="2" charset="0"/>
                <a:cs typeface="MV Boli" pitchFamily="2" charset="0"/>
              </a:rPr>
              <a:t>A </a:t>
            </a:r>
            <a:r>
              <a:rPr lang="en-IN" sz="1400" b="1" dirty="0" smtClean="0">
                <a:effectLst>
                  <a:outerShdw blurRad="38100" dist="38100" dir="2700000" algn="tl">
                    <a:srgbClr val="000000">
                      <a:alpha val="43137"/>
                    </a:srgbClr>
                  </a:outerShdw>
                </a:effectLst>
                <a:latin typeface="MV Boli" pitchFamily="2" charset="0"/>
                <a:cs typeface="MV Boli" pitchFamily="2" charset="0"/>
              </a:rPr>
              <a:t>hybrid vehicle</a:t>
            </a:r>
            <a:r>
              <a:rPr lang="en-IN" sz="1400" dirty="0" smtClean="0">
                <a:effectLst>
                  <a:outerShdw blurRad="38100" dist="38100" dir="2700000" algn="tl">
                    <a:srgbClr val="000000">
                      <a:alpha val="43137"/>
                    </a:srgbClr>
                  </a:outerShdw>
                </a:effectLst>
                <a:latin typeface="MV Boli" pitchFamily="2" charset="0"/>
                <a:cs typeface="MV Boli" pitchFamily="2" charset="0"/>
              </a:rPr>
              <a:t> uses two or more distinct types of power, such as internal combustion engine to drive an electric generator that powers an electric motor. e.g. in diesel-electric trains using diesel engines to drive an electric generator that powers an electric motor, and submarines that use diesels when surfaced and batteries when submerged. Other means to store energy include pressurized fluid in hydraulic hybrids.</a:t>
            </a:r>
          </a:p>
          <a:p>
            <a:pPr algn="just"/>
            <a:endParaRPr lang="en-IN" sz="1400" dirty="0" smtClean="0">
              <a:effectLst>
                <a:outerShdw blurRad="38100" dist="38100" dir="2700000" algn="tl">
                  <a:srgbClr val="000000">
                    <a:alpha val="43137"/>
                  </a:srgbClr>
                </a:outerShdw>
              </a:effectLst>
              <a:latin typeface="MV Boli" pitchFamily="2" charset="0"/>
              <a:cs typeface="MV Boli" pitchFamily="2" charset="0"/>
            </a:endParaRPr>
          </a:p>
          <a:p>
            <a:pPr algn="just"/>
            <a:r>
              <a:rPr lang="en-IN" sz="1400" dirty="0" smtClean="0">
                <a:effectLst>
                  <a:outerShdw blurRad="38100" dist="38100" dir="2700000" algn="tl">
                    <a:srgbClr val="000000">
                      <a:alpha val="43137"/>
                    </a:srgbClr>
                  </a:outerShdw>
                </a:effectLst>
                <a:latin typeface="MV Boli" pitchFamily="2" charset="0"/>
                <a:cs typeface="MV Boli" pitchFamily="2" charset="0"/>
              </a:rPr>
              <a:t>The basic principle with hybrid vehicles is </a:t>
            </a:r>
          </a:p>
          <a:p>
            <a:pPr algn="just"/>
            <a:r>
              <a:rPr lang="en-IN" sz="1400" dirty="0" smtClean="0">
                <a:effectLst>
                  <a:outerShdw blurRad="38100" dist="38100" dir="2700000" algn="tl">
                    <a:srgbClr val="000000">
                      <a:alpha val="43137"/>
                    </a:srgbClr>
                  </a:outerShdw>
                </a:effectLst>
                <a:latin typeface="MV Boli" pitchFamily="2" charset="0"/>
                <a:cs typeface="MV Boli" pitchFamily="2" charset="0"/>
              </a:rPr>
              <a:t>that the different power sources work</a:t>
            </a:r>
          </a:p>
          <a:p>
            <a:pPr algn="just"/>
            <a:r>
              <a:rPr lang="en-IN" sz="1400" dirty="0" smtClean="0">
                <a:effectLst>
                  <a:outerShdw blurRad="38100" dist="38100" dir="2700000" algn="tl">
                    <a:srgbClr val="000000">
                      <a:alpha val="43137"/>
                    </a:srgbClr>
                  </a:outerShdw>
                </a:effectLst>
                <a:latin typeface="MV Boli" pitchFamily="2" charset="0"/>
                <a:cs typeface="MV Boli" pitchFamily="2" charset="0"/>
              </a:rPr>
              <a:t>better at different speeds and then </a:t>
            </a:r>
          </a:p>
          <a:p>
            <a:pPr algn="just"/>
            <a:r>
              <a:rPr lang="en-IN" sz="1400" dirty="0" smtClean="0">
                <a:effectLst>
                  <a:outerShdw blurRad="38100" dist="38100" dir="2700000" algn="tl">
                    <a:srgbClr val="000000">
                      <a:alpha val="43137"/>
                    </a:srgbClr>
                  </a:outerShdw>
                </a:effectLst>
                <a:latin typeface="MV Boli" pitchFamily="2" charset="0"/>
                <a:cs typeface="MV Boli" pitchFamily="2" charset="0"/>
              </a:rPr>
              <a:t>switching from one to the other at the </a:t>
            </a:r>
          </a:p>
          <a:p>
            <a:pPr algn="just"/>
            <a:r>
              <a:rPr lang="en-IN" sz="1400" dirty="0" smtClean="0">
                <a:effectLst>
                  <a:outerShdw blurRad="38100" dist="38100" dir="2700000" algn="tl">
                    <a:srgbClr val="000000">
                      <a:alpha val="43137"/>
                    </a:srgbClr>
                  </a:outerShdw>
                </a:effectLst>
                <a:latin typeface="MV Boli" pitchFamily="2" charset="0"/>
                <a:cs typeface="MV Boli" pitchFamily="2" charset="0"/>
              </a:rPr>
              <a:t>proper time during the speed transform </a:t>
            </a:r>
          </a:p>
          <a:p>
            <a:pPr algn="just"/>
            <a:r>
              <a:rPr lang="en-IN" sz="1400" dirty="0" smtClean="0">
                <a:effectLst>
                  <a:outerShdw blurRad="38100" dist="38100" dir="2700000" algn="tl">
                    <a:srgbClr val="000000">
                      <a:alpha val="43137"/>
                    </a:srgbClr>
                  </a:outerShdw>
                </a:effectLst>
                <a:latin typeface="MV Boli" pitchFamily="2" charset="0"/>
                <a:cs typeface="MV Boli" pitchFamily="2" charset="0"/>
              </a:rPr>
              <a:t>yields a win-win in terms of energy </a:t>
            </a:r>
          </a:p>
          <a:p>
            <a:pPr algn="just"/>
            <a:r>
              <a:rPr lang="en-IN" sz="1400" dirty="0" smtClean="0">
                <a:effectLst>
                  <a:outerShdw blurRad="38100" dist="38100" dir="2700000" algn="tl">
                    <a:srgbClr val="000000">
                      <a:alpha val="43137"/>
                    </a:srgbClr>
                  </a:outerShdw>
                </a:effectLst>
                <a:latin typeface="MV Boli" pitchFamily="2" charset="0"/>
                <a:cs typeface="MV Boli" pitchFamily="2" charset="0"/>
              </a:rPr>
              <a:t>efficiency, as such that translates into </a:t>
            </a:r>
            <a:endParaRPr lang="en-IN" sz="1400" dirty="0">
              <a:effectLst>
                <a:outerShdw blurRad="38100" dist="38100" dir="2700000" algn="tl">
                  <a:srgbClr val="000000">
                    <a:alpha val="43137"/>
                  </a:srgbClr>
                </a:outerShdw>
              </a:effectLst>
              <a:latin typeface="MV Boli" pitchFamily="2" charset="0"/>
              <a:cs typeface="MV Boli" pitchFamily="2" charset="0"/>
            </a:endParaRPr>
          </a:p>
          <a:p>
            <a:pPr algn="just"/>
            <a:r>
              <a:rPr lang="en-IN" sz="1400" dirty="0" smtClean="0">
                <a:effectLst>
                  <a:outerShdw blurRad="38100" dist="38100" dir="2700000" algn="tl">
                    <a:srgbClr val="000000">
                      <a:alpha val="43137"/>
                    </a:srgbClr>
                  </a:outerShdw>
                </a:effectLst>
                <a:latin typeface="MV Boli" pitchFamily="2" charset="0"/>
                <a:cs typeface="MV Boli" pitchFamily="2" charset="0"/>
              </a:rPr>
              <a:t>greater fuel efficiency.</a:t>
            </a:r>
          </a:p>
          <a:p>
            <a:endParaRPr lang="en-IN"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787608097"/>
      </p:ext>
    </p:extLst>
  </p:cSld>
  <p:clrMapOvr>
    <a:masterClrMapping/>
  </p:clrMapOvr>
  <mc:AlternateContent xmlns:mc="http://schemas.openxmlformats.org/markup-compatibility/2006" xmlns:p14="http://schemas.microsoft.com/office/powerpoint/2010/main">
    <mc:Choice Requires="p14">
      <p:transition spd="slow" advTm="6273">
        <p14:doors dir="vert"/>
      </p:transition>
    </mc:Choice>
    <mc:Fallback xmlns="">
      <p:transition spd="slow" advTm="62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Black 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Couture</Template>
  <TotalTime>1603</TotalTime>
  <Words>371</Words>
  <Application>Microsoft Office PowerPoint</Application>
  <PresentationFormat>On-screen Show (4:3)</PresentationFormat>
  <Paragraphs>88</Paragraphs>
  <Slides>16</Slides>
  <Notes>1</Notes>
  <HiddenSlides>0</HiddenSlides>
  <MMClips>17</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Couture</vt:lpstr>
      <vt:lpstr>PowerPoint Presentation</vt:lpstr>
      <vt:lpstr>AIR POLLUTION</vt:lpstr>
      <vt:lpstr>PowerPoint Presentation</vt:lpstr>
      <vt:lpstr>PowerPoint Presentation</vt:lpstr>
      <vt:lpstr>PowerPoint Presentation</vt:lpstr>
      <vt:lpstr>PowerPoint Presentation</vt:lpstr>
      <vt:lpstr>PowerPoint Presentation</vt:lpstr>
      <vt:lpstr>APPLICATION UNDER DEVELOPMENT        </vt:lpstr>
      <vt:lpstr>PowerPoint Presentation</vt:lpstr>
      <vt:lpstr>PowerPoint Presentation</vt:lpstr>
      <vt:lpstr>PowerPoint Presentation</vt:lpstr>
      <vt:lpstr>PowerPoint Presentation</vt:lpstr>
      <vt:lpstr>PowerPoint Presentation</vt:lpstr>
      <vt:lpstr>PowerPoint Presentation</vt:lpstr>
      <vt:lpstr>HYBRID CAR BATTERY COMPARISION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bunny</dc:creator>
  <cp:lastModifiedBy>Dell</cp:lastModifiedBy>
  <cp:revision>115</cp:revision>
  <dcterms:created xsi:type="dcterms:W3CDTF">2006-08-16T00:00:00Z</dcterms:created>
  <dcterms:modified xsi:type="dcterms:W3CDTF">2018-07-26T14:23:52Z</dcterms:modified>
</cp:coreProperties>
</file>